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6" r:id="rId1"/>
  </p:sldMasterIdLst>
  <p:notesMasterIdLst>
    <p:notesMasterId r:id="rId91"/>
  </p:notesMasterIdLst>
  <p:handoutMasterIdLst>
    <p:handoutMasterId r:id="rId92"/>
  </p:handoutMasterIdLst>
  <p:sldIdLst>
    <p:sldId id="930" r:id="rId2"/>
    <p:sldId id="1011" r:id="rId3"/>
    <p:sldId id="1012" r:id="rId4"/>
    <p:sldId id="1021" r:id="rId5"/>
    <p:sldId id="1000" r:id="rId6"/>
    <p:sldId id="1001" r:id="rId7"/>
    <p:sldId id="1013" r:id="rId8"/>
    <p:sldId id="933" r:id="rId9"/>
    <p:sldId id="934" r:id="rId10"/>
    <p:sldId id="935" r:id="rId11"/>
    <p:sldId id="936" r:id="rId12"/>
    <p:sldId id="937" r:id="rId13"/>
    <p:sldId id="938" r:id="rId14"/>
    <p:sldId id="939" r:id="rId15"/>
    <p:sldId id="1004" r:id="rId16"/>
    <p:sldId id="940" r:id="rId17"/>
    <p:sldId id="941" r:id="rId18"/>
    <p:sldId id="942" r:id="rId19"/>
    <p:sldId id="943" r:id="rId20"/>
    <p:sldId id="1006" r:id="rId21"/>
    <p:sldId id="944" r:id="rId22"/>
    <p:sldId id="1005" r:id="rId23"/>
    <p:sldId id="945" r:id="rId24"/>
    <p:sldId id="946" r:id="rId25"/>
    <p:sldId id="1007" r:id="rId26"/>
    <p:sldId id="947" r:id="rId27"/>
    <p:sldId id="1008" r:id="rId28"/>
    <p:sldId id="948" r:id="rId29"/>
    <p:sldId id="949" r:id="rId30"/>
    <p:sldId id="1010" r:id="rId31"/>
    <p:sldId id="950" r:id="rId32"/>
    <p:sldId id="951" r:id="rId33"/>
    <p:sldId id="952" r:id="rId34"/>
    <p:sldId id="953" r:id="rId35"/>
    <p:sldId id="1009" r:id="rId36"/>
    <p:sldId id="954" r:id="rId37"/>
    <p:sldId id="955" r:id="rId38"/>
    <p:sldId id="956" r:id="rId39"/>
    <p:sldId id="957" r:id="rId40"/>
    <p:sldId id="958" r:id="rId41"/>
    <p:sldId id="959" r:id="rId42"/>
    <p:sldId id="960" r:id="rId43"/>
    <p:sldId id="961" r:id="rId44"/>
    <p:sldId id="962" r:id="rId45"/>
    <p:sldId id="963" r:id="rId46"/>
    <p:sldId id="964" r:id="rId47"/>
    <p:sldId id="965" r:id="rId48"/>
    <p:sldId id="966" r:id="rId49"/>
    <p:sldId id="967" r:id="rId50"/>
    <p:sldId id="968" r:id="rId51"/>
    <p:sldId id="969" r:id="rId52"/>
    <p:sldId id="970" r:id="rId53"/>
    <p:sldId id="971" r:id="rId54"/>
    <p:sldId id="972" r:id="rId55"/>
    <p:sldId id="973" r:id="rId56"/>
    <p:sldId id="974" r:id="rId57"/>
    <p:sldId id="975" r:id="rId58"/>
    <p:sldId id="976" r:id="rId59"/>
    <p:sldId id="977" r:id="rId60"/>
    <p:sldId id="978" r:id="rId61"/>
    <p:sldId id="979" r:id="rId62"/>
    <p:sldId id="980" r:id="rId63"/>
    <p:sldId id="981" r:id="rId64"/>
    <p:sldId id="982" r:id="rId65"/>
    <p:sldId id="983" r:id="rId66"/>
    <p:sldId id="984" r:id="rId67"/>
    <p:sldId id="985" r:id="rId68"/>
    <p:sldId id="986" r:id="rId69"/>
    <p:sldId id="987" r:id="rId70"/>
    <p:sldId id="988" r:id="rId71"/>
    <p:sldId id="989" r:id="rId72"/>
    <p:sldId id="990" r:id="rId73"/>
    <p:sldId id="991" r:id="rId74"/>
    <p:sldId id="992" r:id="rId75"/>
    <p:sldId id="1014" r:id="rId76"/>
    <p:sldId id="1015" r:id="rId77"/>
    <p:sldId id="1016" r:id="rId78"/>
    <p:sldId id="1017" r:id="rId79"/>
    <p:sldId id="1019" r:id="rId80"/>
    <p:sldId id="1018" r:id="rId81"/>
    <p:sldId id="1020" r:id="rId82"/>
    <p:sldId id="993" r:id="rId83"/>
    <p:sldId id="994" r:id="rId84"/>
    <p:sldId id="995" r:id="rId85"/>
    <p:sldId id="1022" r:id="rId86"/>
    <p:sldId id="1023" r:id="rId87"/>
    <p:sldId id="1024" r:id="rId88"/>
    <p:sldId id="1025" r:id="rId89"/>
    <p:sldId id="996" r:id="rId90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CF1FA"/>
    <a:srgbClr val="10D5F0"/>
    <a:srgbClr val="FF0000"/>
    <a:srgbClr val="FF00FF"/>
    <a:srgbClr val="EBEBF5"/>
    <a:srgbClr val="D5D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27" autoAdjust="0"/>
    <p:restoredTop sz="94695" autoAdjust="0"/>
  </p:normalViewPr>
  <p:slideViewPr>
    <p:cSldViewPr snapToGrid="0">
      <p:cViewPr varScale="1">
        <p:scale>
          <a:sx n="73" d="100"/>
          <a:sy n="73" d="100"/>
        </p:scale>
        <p:origin x="72" y="9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906"/>
    </p:cViewPr>
  </p:sorterViewPr>
  <p:notesViewPr>
    <p:cSldViewPr snapToGrid="0">
      <p:cViewPr varScale="1">
        <p:scale>
          <a:sx n="80" d="100"/>
          <a:sy n="80" d="100"/>
        </p:scale>
        <p:origin x="1998" y="102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2945659" cy="496332"/>
          </a:xfrm>
          <a:prstGeom prst="rect">
            <a:avLst/>
          </a:prstGeom>
        </p:spPr>
        <p:txBody>
          <a:bodyPr vert="horz" lIns="95513" tIns="47756" rIns="95513" bIns="47756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50446" y="3"/>
            <a:ext cx="2945659" cy="496332"/>
          </a:xfrm>
          <a:prstGeom prst="rect">
            <a:avLst/>
          </a:prstGeom>
        </p:spPr>
        <p:txBody>
          <a:bodyPr vert="horz" lIns="95513" tIns="47756" rIns="95513" bIns="47756" rtlCol="0"/>
          <a:lstStyle>
            <a:lvl1pPr algn="r">
              <a:defRPr sz="1300"/>
            </a:lvl1pPr>
          </a:lstStyle>
          <a:p>
            <a:endParaRPr kumimoji="1" lang="ja-JP" altLang="en-US" dirty="0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3" y="9428589"/>
            <a:ext cx="2945659" cy="496332"/>
          </a:xfrm>
          <a:prstGeom prst="rect">
            <a:avLst/>
          </a:prstGeom>
        </p:spPr>
        <p:txBody>
          <a:bodyPr vert="horz" lIns="95513" tIns="47756" rIns="95513" bIns="47756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50446" y="9428589"/>
            <a:ext cx="2945659" cy="496332"/>
          </a:xfrm>
          <a:prstGeom prst="rect">
            <a:avLst/>
          </a:prstGeom>
        </p:spPr>
        <p:txBody>
          <a:bodyPr vert="horz" lIns="95513" tIns="47756" rIns="95513" bIns="47756" rtlCol="0" anchor="b"/>
          <a:lstStyle>
            <a:lvl1pPr algn="r">
              <a:defRPr sz="1300"/>
            </a:lvl1pPr>
          </a:lstStyle>
          <a:p>
            <a:fld id="{25DE6F21-7C82-40AF-9CCF-3568D23D522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40338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13" tIns="47756" rIns="95513" bIns="4775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/>
            </a:lvl1pPr>
          </a:lstStyle>
          <a:p>
            <a:endParaRPr lang="ja-JP" altLang="ja-JP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6" y="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13" tIns="47756" rIns="95513" bIns="4775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endParaRPr lang="ja-JP" altLang="ja-JP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2950"/>
            <a:ext cx="4962525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5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13" tIns="47756" rIns="95513" bIns="477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428589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13" tIns="47756" rIns="95513" bIns="4775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/>
            </a:lvl1pPr>
          </a:lstStyle>
          <a:p>
            <a:endParaRPr lang="ja-JP" altLang="ja-JP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6" y="9428589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13" tIns="47756" rIns="95513" bIns="4775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22824015-7449-460D-A086-B11A3A5CA19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500595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96D6-3D14-4799-B3FD-1A5778F6ADD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298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96D6-3D14-4799-B3FD-1A5778F6ADDF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526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96D6-3D14-4799-B3FD-1A5778F6ADDF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9466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96D6-3D14-4799-B3FD-1A5778F6ADDF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8977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96D6-3D14-4799-B3FD-1A5778F6ADDF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50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96D6-3D14-4799-B3FD-1A5778F6ADDF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6859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96D6-3D14-4799-B3FD-1A5778F6ADDF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1617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96D6-3D14-4799-B3FD-1A5778F6ADD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456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96D6-3D14-4799-B3FD-1A5778F6ADDF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1914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96D6-3D14-4799-B3FD-1A5778F6ADDF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2180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96D6-3D14-4799-B3FD-1A5778F6ADDF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484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24015-7449-460D-A086-B11A3A5CA194}" type="slidenum">
              <a:rPr lang="en-US" altLang="ja-JP" smtClean="0"/>
              <a:pPr/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06184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96D6-3D14-4799-B3FD-1A5778F6ADDF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1666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96D6-3D14-4799-B3FD-1A5778F6ADDF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5796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96D6-3D14-4799-B3FD-1A5778F6ADDF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95664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96D6-3D14-4799-B3FD-1A5778F6ADDF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2664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96D6-3D14-4799-B3FD-1A5778F6ADDF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7305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D71896D6-3D14-4799-B3FD-1A5778F6ADDF}" type="slidenum">
              <a:rPr kumimoji="1" lang="ja-JP" altLang="en-US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39</a:t>
            </a:fld>
            <a:endParaRPr kumimoji="1" lang="ja-JP" altLang="en-US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2793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D71896D6-3D14-4799-B3FD-1A5778F6ADDF}" type="slidenum">
              <a:rPr kumimoji="1" lang="ja-JP" altLang="en-US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40</a:t>
            </a:fld>
            <a:endParaRPr kumimoji="1" lang="ja-JP" altLang="en-US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1713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D71896D6-3D14-4799-B3FD-1A5778F6ADDF}" type="slidenum">
              <a:rPr kumimoji="1" lang="ja-JP" altLang="en-US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42</a:t>
            </a:fld>
            <a:endParaRPr kumimoji="1" lang="ja-JP" altLang="en-US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57564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D71896D6-3D14-4799-B3FD-1A5778F6ADDF}" type="slidenum">
              <a:rPr kumimoji="1" lang="ja-JP" altLang="en-US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43</a:t>
            </a:fld>
            <a:endParaRPr kumimoji="1" lang="ja-JP" altLang="en-US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81631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44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5668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24015-7449-460D-A086-B11A3A5CA194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83621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45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3761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46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33478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47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1665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48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9343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49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84566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50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51966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51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774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52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43479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53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38322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54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649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96D6-3D14-4799-B3FD-1A5778F6ADD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58862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55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73789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56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3415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57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63939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58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40517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59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25821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60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87243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61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85327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62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55166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63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64549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64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1883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96D6-3D14-4799-B3FD-1A5778F6ADD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47922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65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84481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66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00200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67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54381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68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79212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69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83521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70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04171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71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79534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72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12421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73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17537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74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2341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96D6-3D14-4799-B3FD-1A5778F6ADD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32377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82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05203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83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70091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84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7813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82213">
              <a:defRPr/>
            </a:pPr>
            <a:fld id="{22824015-7449-460D-A086-B11A3A5CA194}" type="slidenum">
              <a:rPr lang="en-US" altLang="ja-JP">
                <a:solidFill>
                  <a:srgbClr val="000000"/>
                </a:solidFill>
                <a:ea typeface="ＭＳ Ｐゴシック" panose="020B0600070205080204" pitchFamily="50" charset="-128"/>
              </a:rPr>
              <a:pPr defTabSz="882213">
                <a:defRPr/>
              </a:pPr>
              <a:t>88</a:t>
            </a:fld>
            <a:endParaRPr lang="en-US" altLang="ja-JP">
              <a:solidFill>
                <a:srgbClr val="000000"/>
              </a:solidFill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5162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96D6-3D14-4799-B3FD-1A5778F6ADD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843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96D6-3D14-4799-B3FD-1A5778F6ADDF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433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96D6-3D14-4799-B3FD-1A5778F6ADDF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253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78454" y="1411531"/>
            <a:ext cx="8818685" cy="1470025"/>
          </a:xfrm>
        </p:spPr>
        <p:txBody>
          <a:bodyPr/>
          <a:lstStyle>
            <a:lvl1pPr algn="ctr">
              <a:defRPr b="1">
                <a:latin typeface="+mj-ea"/>
                <a:ea typeface="+mj-ea"/>
              </a:defRPr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589808"/>
            <a:ext cx="6400800" cy="175260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11230" y="6492875"/>
            <a:ext cx="2895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215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4763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181850" y="274652"/>
            <a:ext cx="222885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95303" y="274652"/>
            <a:ext cx="653415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85687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9" y="1404258"/>
            <a:ext cx="8841921" cy="4759779"/>
          </a:xfrm>
        </p:spPr>
        <p:txBody>
          <a:bodyPr/>
          <a:lstStyle>
            <a:lvl2pPr>
              <a:defRPr>
                <a:latin typeface="+mn-lt"/>
                <a:ea typeface="+mn-ea"/>
              </a:defRPr>
            </a:lvl2pPr>
            <a:lvl3pPr>
              <a:defRPr>
                <a:latin typeface="+mn-lt"/>
                <a:ea typeface="+mn-ea"/>
              </a:defRPr>
            </a:lvl3pPr>
            <a:lvl4pPr>
              <a:defRPr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138794" y="383722"/>
            <a:ext cx="8776607" cy="963386"/>
          </a:xfrm>
        </p:spPr>
        <p:txBody>
          <a:bodyPr/>
          <a:lstStyle>
            <a:lvl1pPr algn="ctr">
              <a:defRPr/>
            </a:lvl1pPr>
          </a:lstStyle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11" name="日付プレースホル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ja-JP"/>
          </a:p>
        </p:txBody>
      </p:sp>
      <p:sp>
        <p:nvSpPr>
          <p:cNvPr id="12" name="スライド番号プレースホルダ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sp>
        <p:nvSpPr>
          <p:cNvPr id="13" name="フッター プレースホルダ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9" y="1404258"/>
            <a:ext cx="8841921" cy="4759779"/>
          </a:xfrm>
        </p:spPr>
        <p:txBody>
          <a:bodyPr/>
          <a:lstStyle>
            <a:lvl1pPr>
              <a:defRPr>
                <a:latin typeface="ＭＳ Ｐゴシック"/>
                <a:ea typeface="ＭＳ Ｐゴシック"/>
              </a:defRPr>
            </a:lvl1pPr>
            <a:lvl2pPr>
              <a:defRPr>
                <a:latin typeface="ＭＳ Ｐゴシック"/>
                <a:ea typeface="ＭＳ Ｐゴシック"/>
              </a:defRPr>
            </a:lvl2pPr>
            <a:lvl3pPr>
              <a:defRPr>
                <a:latin typeface="ＭＳ Ｐゴシック"/>
                <a:ea typeface="ＭＳ Ｐゴシック"/>
              </a:defRPr>
            </a:lvl3pPr>
            <a:lvl4pPr>
              <a:defRPr>
                <a:latin typeface="ＭＳ Ｐゴシック"/>
                <a:ea typeface="ＭＳ Ｐゴシック"/>
              </a:defRPr>
            </a:lvl4pPr>
            <a:lvl5pPr>
              <a:defRPr>
                <a:latin typeface="ＭＳ Ｐゴシック"/>
                <a:ea typeface="ＭＳ Ｐゴシック"/>
              </a:defRPr>
            </a:lvl5pPr>
          </a:lstStyle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138794" y="383722"/>
            <a:ext cx="8776607" cy="963386"/>
          </a:xfrm>
        </p:spPr>
        <p:txBody>
          <a:bodyPr/>
          <a:lstStyle>
            <a:lvl1pPr>
              <a:defRPr>
                <a:latin typeface="ＭＳ Ｐゴシック"/>
                <a:ea typeface="ＭＳ Ｐゴシック"/>
              </a:defRPr>
            </a:lvl1pPr>
          </a:lstStyle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11" name="日付プレースホル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ja-JP"/>
          </a:p>
        </p:txBody>
      </p:sp>
      <p:sp>
        <p:nvSpPr>
          <p:cNvPr id="12" name="スライド番号プレースホルダ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sp>
        <p:nvSpPr>
          <p:cNvPr id="13" name="フッター プレースホルダ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73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The Quest 2020</a:t>
            </a: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5DE98-C97D-403E-A7DD-90DE96EDA17D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39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6424" y="53921"/>
            <a:ext cx="8970337" cy="822642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1965" y="1171385"/>
            <a:ext cx="8839119" cy="4970861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627779"/>
            <a:ext cx="2895600" cy="230221"/>
          </a:xfrm>
        </p:spPr>
        <p:txBody>
          <a:bodyPr/>
          <a:lstStyle>
            <a:lvl1pPr>
              <a:defRPr>
                <a:latin typeface="Eras Bold ITC" panose="020B0907030504020204" pitchFamily="34" charset="0"/>
              </a:defRPr>
            </a:lvl1pPr>
          </a:lstStyle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010400" y="6550739"/>
            <a:ext cx="2133600" cy="365125"/>
          </a:xfrm>
        </p:spPr>
        <p:txBody>
          <a:bodyPr/>
          <a:lstStyle>
            <a:lvl1pPr>
              <a:defRPr sz="1846">
                <a:latin typeface="Eras Bold ITC" panose="020B0907030504020204" pitchFamily="34" charset="0"/>
              </a:defRPr>
            </a:lvl1pPr>
          </a:lstStyle>
          <a:p>
            <a:fld id="{7C605802-211F-47DC-AEB7-AE31928AFF59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sp>
        <p:nvSpPr>
          <p:cNvPr id="8" name="正方形/長方形 7"/>
          <p:cNvSpPr/>
          <p:nvPr/>
        </p:nvSpPr>
        <p:spPr>
          <a:xfrm>
            <a:off x="261950" y="983769"/>
            <a:ext cx="8434794" cy="63062"/>
          </a:xfrm>
          <a:prstGeom prst="rect">
            <a:avLst/>
          </a:prstGeom>
          <a:solidFill>
            <a:srgbClr val="F0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62920" y="915452"/>
            <a:ext cx="8434794" cy="63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344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14"/>
            <a:ext cx="7772400" cy="1362075"/>
          </a:xfrm>
        </p:spPr>
        <p:txBody>
          <a:bodyPr anchor="t"/>
          <a:lstStyle>
            <a:lvl1pPr algn="l">
              <a:defRPr sz="3692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8764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81500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029200" y="1600206"/>
            <a:ext cx="4381500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02430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ja-JP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703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ja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60428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ja-JP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010400" y="6490174"/>
            <a:ext cx="2133600" cy="365125"/>
          </a:xfrm>
        </p:spPr>
        <p:txBody>
          <a:bodyPr/>
          <a:lstStyle>
            <a:lvl1pPr>
              <a:defRPr sz="1477">
                <a:solidFill>
                  <a:schemeClr val="tx1"/>
                </a:solidFill>
                <a:latin typeface="Franklin Gothic Heavy" pitchFamily="34" charset="0"/>
              </a:defRPr>
            </a:lvl1pPr>
          </a:lstStyle>
          <a:p>
            <a:fld id="{7C605802-211F-47DC-AEB7-AE31928AFF59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50217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2" y="273064"/>
            <a:ext cx="5111750" cy="5853113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1" y="1435103"/>
            <a:ext cx="3008313" cy="4691063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61558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r>
              <a:rPr kumimoji="1" lang="ja-JP" altLang="en-US"/>
              <a:t>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8958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/>
                </a:solidFill>
                <a:latin typeface="Eras Bold ITC" panose="020B0907030504020204" pitchFamily="34" charset="0"/>
              </a:defRPr>
            </a:lvl1pPr>
          </a:lstStyle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Eras Bold ITC" panose="020B0907030504020204" pitchFamily="34" charset="0"/>
              </a:defRPr>
            </a:lvl1pPr>
          </a:lstStyle>
          <a:p>
            <a:fld id="{7C605802-211F-47DC-AEB7-AE31928AFF59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8387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797" r:id="rId12"/>
    <p:sldLayoutId id="2147483903" r:id="rId13"/>
    <p:sldLayoutId id="2147484006" r:id="rId14"/>
  </p:sldLayoutIdLst>
  <p:hf hdr="0" dt="0"/>
  <p:txStyles>
    <p:titleStyle>
      <a:lvl1pPr algn="ctr" defTabSz="844083" rtl="0" eaLnBrk="1" latinLnBrk="0" hangingPunct="1">
        <a:spcBef>
          <a:spcPct val="0"/>
        </a:spcBef>
        <a:buNone/>
        <a:defRPr kumimoji="1" sz="4062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531" indent="-316531" algn="l" defTabSz="844083" rtl="0" eaLnBrk="1" latinLnBrk="0" hangingPunct="1">
        <a:spcBef>
          <a:spcPct val="20000"/>
        </a:spcBef>
        <a:buFont typeface="Arial" pitchFamily="34" charset="0"/>
        <a:buChar char="•"/>
        <a:defRPr kumimoji="1" sz="2954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defTabSz="844083" rtl="0" eaLnBrk="1" latinLnBrk="0" hangingPunct="1">
        <a:spcBef>
          <a:spcPct val="20000"/>
        </a:spcBef>
        <a:buFont typeface="Arial" pitchFamily="34" charset="0"/>
        <a:buChar char="–"/>
        <a:defRPr kumimoji="1" sz="2585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kumimoji="1" sz="2215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0" hangingPunct="1">
        <a:spcBef>
          <a:spcPct val="20000"/>
        </a:spcBef>
        <a:buFont typeface="Arial" pitchFamily="34" charset="0"/>
        <a:buChar char="–"/>
        <a:defRPr kumimoji="1" sz="1846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0" hangingPunct="1">
        <a:spcBef>
          <a:spcPct val="20000"/>
        </a:spcBef>
        <a:buFont typeface="Arial" pitchFamily="34" charset="0"/>
        <a:buChar char="»"/>
        <a:defRPr kumimoji="1" sz="1846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kumimoji="1"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gumiAibr/unity_blockou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3d.com/jp/get-unity/downloa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qiita.com/okumurakengo/items/848f7177765cf25fcde0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gumiAibr/unity_blockou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gumiAibr/unity_blockou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egumiAibr/UNITY_Blockout_finalver.git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ja/2019.4/ScriptReference/Rigidbody-isKinematic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qiita.com/miikun109/items/cb8a0c01f7f2a460737d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2693887"/>
            <a:ext cx="9144000" cy="2004646"/>
          </a:xfrm>
        </p:spPr>
        <p:txBody>
          <a:bodyPr>
            <a:normAutofit/>
          </a:bodyPr>
          <a:lstStyle/>
          <a:p>
            <a:pPr algn="ctr"/>
            <a:r>
              <a:rPr lang="ja-JP" altLang="en-US" dirty="0"/>
              <a:t>ゲーム開発環境</a:t>
            </a:r>
            <a:r>
              <a:rPr lang="en-US" altLang="ja-JP" dirty="0"/>
              <a:t>UNITY</a:t>
            </a:r>
            <a:br>
              <a:rPr lang="en-US" altLang="ja-JP" dirty="0"/>
            </a:br>
            <a:r>
              <a:rPr lang="ja-JP" altLang="en-US" dirty="0"/>
              <a:t>プログラミング講座</a:t>
            </a:r>
            <a:br>
              <a:rPr lang="en-US" altLang="ja-JP" dirty="0"/>
            </a:br>
            <a:r>
              <a:rPr lang="ja-JP" altLang="en-US" dirty="0"/>
              <a:t>～ブロック</a:t>
            </a:r>
            <a:r>
              <a:rPr lang="ja-JP" altLang="en-US"/>
              <a:t>崩し</a:t>
            </a:r>
            <a:r>
              <a:rPr lang="en-US" altLang="ja-JP" dirty="0"/>
              <a:t>2020</a:t>
            </a:r>
            <a:r>
              <a:rPr lang="ja-JP" altLang="en-US"/>
              <a:t>～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1</a:t>
            </a:fld>
            <a:endParaRPr lang="en-US" altLang="ja-JP"/>
          </a:p>
        </p:txBody>
      </p:sp>
      <p:pic>
        <p:nvPicPr>
          <p:cNvPr id="8" name="図 7"/>
          <p:cNvPicPr/>
          <p:nvPr/>
        </p:nvPicPr>
        <p:blipFill rotWithShape="1">
          <a:blip r:embed="rId3"/>
          <a:srcRect r="12818"/>
          <a:stretch/>
        </p:blipFill>
        <p:spPr>
          <a:xfrm>
            <a:off x="2943427" y="899545"/>
            <a:ext cx="2883244" cy="1653178"/>
          </a:xfrm>
          <a:prstGeom prst="rect">
            <a:avLst/>
          </a:prstGeom>
        </p:spPr>
      </p:pic>
      <p:sp>
        <p:nvSpPr>
          <p:cNvPr id="10" name="サブタイトル 6">
            <a:extLst>
              <a:ext uri="{FF2B5EF4-FFF2-40B4-BE49-F238E27FC236}">
                <a16:creationId xmlns:a16="http://schemas.microsoft.com/office/drawing/2014/main" id="{2EC19DE5-29BF-4008-9C58-C791FE55028E}"/>
              </a:ext>
            </a:extLst>
          </p:cNvPr>
          <p:cNvSpPr txBox="1">
            <a:spLocks/>
          </p:cNvSpPr>
          <p:nvPr/>
        </p:nvSpPr>
        <p:spPr>
          <a:xfrm>
            <a:off x="2801923" y="5122536"/>
            <a:ext cx="3343712" cy="1671837"/>
          </a:xfrm>
          <a:prstGeom prst="rect">
            <a:avLst/>
          </a:prstGeom>
        </p:spPr>
        <p:txBody>
          <a:bodyPr>
            <a:noAutofit/>
          </a:bodyPr>
          <a:lstStyle>
            <a:lvl1pPr marL="316531" indent="-31653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95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63776" algn="l" defTabSz="8440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58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21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184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184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ja-JP" altLang="en-US" sz="2000" dirty="0">
                <a:latin typeface="851マカポップ" panose="02000600000000000000" pitchFamily="2" charset="-128"/>
                <a:ea typeface="851マカポップ" panose="02000600000000000000" pitchFamily="2" charset="-128"/>
              </a:rPr>
              <a:t>日本大学 生産工学部</a:t>
            </a:r>
            <a:endParaRPr lang="en-US" altLang="ja-JP" sz="2000" dirty="0">
              <a:latin typeface="851マカポップ" panose="02000600000000000000" pitchFamily="2" charset="-128"/>
              <a:ea typeface="851マカポップ" panose="02000600000000000000" pitchFamily="2" charset="-128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ja-JP" altLang="en-US" sz="2000" dirty="0">
                <a:latin typeface="851マカポップ" panose="02000600000000000000" pitchFamily="2" charset="-128"/>
                <a:ea typeface="851マカポップ" panose="02000600000000000000" pitchFamily="2" charset="-128"/>
              </a:rPr>
              <a:t>数理情報工学科　</a:t>
            </a:r>
            <a:endParaRPr lang="en-US" altLang="ja-JP" sz="2000" dirty="0">
              <a:latin typeface="851マカポップ" panose="02000600000000000000" pitchFamily="2" charset="-128"/>
              <a:ea typeface="851マカポップ" panose="02000600000000000000" pitchFamily="2" charset="-128"/>
            </a:endParaRP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ja-JP" altLang="en-US" sz="2000" dirty="0">
                <a:latin typeface="851マカポップ" panose="02000600000000000000" pitchFamily="2" charset="-128"/>
                <a:ea typeface="851マカポップ" panose="02000600000000000000" pitchFamily="2" charset="-128"/>
              </a:rPr>
              <a:t>古市昌一</a:t>
            </a:r>
            <a:endParaRPr lang="en-US" altLang="ja-JP" sz="2000" dirty="0">
              <a:latin typeface="851マカポップ" panose="02000600000000000000" pitchFamily="2" charset="-128"/>
              <a:ea typeface="851マカポップ" panose="02000600000000000000" pitchFamily="2" charset="-128"/>
            </a:endParaRPr>
          </a:p>
        </p:txBody>
      </p:sp>
      <p:sp>
        <p:nvSpPr>
          <p:cNvPr id="7" name="サブタイトル 6">
            <a:extLst>
              <a:ext uri="{FF2B5EF4-FFF2-40B4-BE49-F238E27FC236}">
                <a16:creationId xmlns:a16="http://schemas.microsoft.com/office/drawing/2014/main" id="{91E4D7D9-443B-4796-88ED-474387B44028}"/>
              </a:ext>
            </a:extLst>
          </p:cNvPr>
          <p:cNvSpPr txBox="1">
            <a:spLocks/>
          </p:cNvSpPr>
          <p:nvPr/>
        </p:nvSpPr>
        <p:spPr>
          <a:xfrm>
            <a:off x="2801923" y="6196743"/>
            <a:ext cx="3343712" cy="478694"/>
          </a:xfrm>
          <a:prstGeom prst="rect">
            <a:avLst/>
          </a:prstGeom>
        </p:spPr>
        <p:txBody>
          <a:bodyPr>
            <a:noAutofit/>
          </a:bodyPr>
          <a:lstStyle>
            <a:lvl1pPr marL="316531" indent="-31653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95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63776" algn="l" defTabSz="8440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58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21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184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184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altLang="ja-JP" sz="2000" dirty="0">
                <a:latin typeface="851マカポップ" panose="02000600000000000000" pitchFamily="2" charset="-128"/>
                <a:ea typeface="851マカポップ" panose="02000600000000000000" pitchFamily="2" charset="-128"/>
              </a:rPr>
              <a:t>2020,07,07</a:t>
            </a:r>
            <a:r>
              <a:rPr lang="ja-JP" altLang="en-US" sz="2000" dirty="0">
                <a:latin typeface="851マカポップ" panose="02000600000000000000" pitchFamily="2" charset="-128"/>
                <a:ea typeface="851マカポップ" panose="02000600000000000000" pitchFamily="2" charset="-128"/>
              </a:rPr>
              <a:t>修正　粟飯原</a:t>
            </a:r>
            <a:endParaRPr lang="en-US" altLang="ja-JP" sz="2000" dirty="0">
              <a:latin typeface="851マカポップ" panose="02000600000000000000" pitchFamily="2" charset="-128"/>
              <a:ea typeface="851マカポップ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5889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壁の作成 </a:t>
            </a:r>
            <a:r>
              <a:rPr lang="en-US" altLang="ja-JP" dirty="0"/>
              <a:t>(1/3)</a:t>
            </a:r>
            <a:endParaRPr kumimoji="1" lang="ja-JP" altLang="en-US" dirty="0"/>
          </a:p>
        </p:txBody>
      </p:sp>
      <p:pic>
        <p:nvPicPr>
          <p:cNvPr id="10" name="コンテンツ プレースホルダー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39E24BF9-D5A7-A747-B052-F886ED9A1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3" y="2564606"/>
            <a:ext cx="1752600" cy="1663700"/>
          </a:xfrm>
        </p:spPr>
      </p:pic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10</a:t>
            </a:fld>
            <a:endParaRPr lang="en-US" altLang="ja-JP"/>
          </a:p>
        </p:txBody>
      </p:sp>
      <p:pic>
        <p:nvPicPr>
          <p:cNvPr id="3" name="図 2" descr="スクリーンショット 2015-04-24 16.00.3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2708" y="1174875"/>
            <a:ext cx="8581140" cy="445341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750342" y="5827698"/>
            <a:ext cx="588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GameObject</a:t>
            </a:r>
            <a:r>
              <a:rPr kumimoji="1" lang="en-US" altLang="ja-JP" dirty="0"/>
              <a:t> </a:t>
            </a:r>
            <a:r>
              <a:rPr lang="ja-JP" altLang="en-US" dirty="0"/>
              <a:t>→　</a:t>
            </a:r>
            <a:r>
              <a:rPr lang="en-US" altLang="ja-JP" dirty="0"/>
              <a:t>3D Object </a:t>
            </a:r>
            <a:r>
              <a:rPr lang="ja-JP" altLang="en-US" dirty="0"/>
              <a:t>→　</a:t>
            </a:r>
            <a:r>
              <a:rPr lang="en-US" altLang="ja-JP" dirty="0"/>
              <a:t>Cube</a:t>
            </a:r>
            <a:r>
              <a:rPr lang="ja-JP" altLang="en-US" dirty="0"/>
              <a:t>を選択</a:t>
            </a:r>
            <a:r>
              <a:rPr lang="en-US" altLang="ja-JP" dirty="0"/>
              <a:t>(</a:t>
            </a:r>
            <a:r>
              <a:rPr lang="ja-JP" altLang="en-US" dirty="0"/>
              <a:t>箱が出来る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9" name="楕円 10">
            <a:extLst>
              <a:ext uri="{FF2B5EF4-FFF2-40B4-BE49-F238E27FC236}">
                <a16:creationId xmlns:a16="http://schemas.microsoft.com/office/drawing/2014/main" id="{2019332F-F7FC-2A44-BE3C-B90B5B735B76}"/>
              </a:ext>
            </a:extLst>
          </p:cNvPr>
          <p:cNvSpPr/>
          <p:nvPr/>
        </p:nvSpPr>
        <p:spPr>
          <a:xfrm>
            <a:off x="6112565" y="1672385"/>
            <a:ext cx="1220294" cy="871468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E1B6626-5640-7C4C-8D24-EE16EDFFDA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4" t="6285" r="12612" b="10633"/>
          <a:stretch/>
        </p:blipFill>
        <p:spPr>
          <a:xfrm>
            <a:off x="6440557" y="2897562"/>
            <a:ext cx="2075839" cy="2576428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7C86FBA-D8D9-204E-BCAE-AE179D804CE5}"/>
              </a:ext>
            </a:extLst>
          </p:cNvPr>
          <p:cNvSpPr txBox="1"/>
          <p:nvPr/>
        </p:nvSpPr>
        <p:spPr>
          <a:xfrm>
            <a:off x="2493837" y="4296835"/>
            <a:ext cx="44027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ja-JP" altLang="en-US" sz="2800">
                <a:highlight>
                  <a:srgbClr val="FFFFFF"/>
                </a:highlight>
              </a:rPr>
              <a:t>座標軸はこの例の通りにしてから作業をすすめよう</a:t>
            </a:r>
          </a:p>
        </p:txBody>
      </p:sp>
    </p:spTree>
    <p:extLst>
      <p:ext uri="{BB962C8B-B14F-4D97-AF65-F5344CB8AC3E}">
        <p14:creationId xmlns:p14="http://schemas.microsoft.com/office/powerpoint/2010/main" val="2101258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壁の作成 </a:t>
            </a:r>
            <a:r>
              <a:rPr lang="en-US" altLang="ja-JP" dirty="0"/>
              <a:t>(2/3)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991307"/>
            <a:ext cx="8839119" cy="4970861"/>
          </a:xfrm>
          <a:noFill/>
        </p:spPr>
        <p:txBody>
          <a:bodyPr/>
          <a:lstStyle/>
          <a:p>
            <a:r>
              <a:rPr lang="ja-JP" altLang="en-US" b="1" dirty="0">
                <a:latin typeface="+mn-ea"/>
                <a:ea typeface="+mn-ea"/>
                <a:cs typeface="Menlo" charset="0"/>
              </a:rPr>
              <a:t>正方形が画面に現れたら</a:t>
            </a:r>
            <a:endParaRPr lang="en-US" altLang="ja-JP" b="1" dirty="0">
              <a:latin typeface="+mn-ea"/>
              <a:ea typeface="+mn-ea"/>
              <a:cs typeface="Menlo" charset="0"/>
            </a:endParaRPr>
          </a:p>
          <a:p>
            <a:pPr marL="0" indent="0">
              <a:buNone/>
            </a:pPr>
            <a:r>
              <a:rPr lang="en-US" altLang="ja-JP" b="1" dirty="0">
                <a:latin typeface="+mn-ea"/>
                <a:ea typeface="+mn-ea"/>
                <a:cs typeface="Menlo" charset="0"/>
              </a:rPr>
              <a:t>   </a:t>
            </a:r>
            <a:r>
              <a:rPr lang="en-US" altLang="ja-JP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Inspector</a:t>
            </a:r>
            <a:r>
              <a:rPr lang="ja-JP" altLang="en-US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の </a:t>
            </a:r>
            <a:r>
              <a:rPr lang="en-US" altLang="ja-JP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Position</a:t>
            </a:r>
            <a:r>
              <a:rPr lang="ja-JP" altLang="en-US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を</a:t>
            </a:r>
            <a:r>
              <a:rPr lang="en-US" altLang="ja-JP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X=5,Y=0,Z=0 </a:t>
            </a:r>
            <a:r>
              <a:rPr lang="ja-JP" altLang="en-US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　　　　　　　</a:t>
            </a:r>
            <a:endParaRPr lang="en-US" altLang="ja-JP" b="1" dirty="0">
              <a:latin typeface="Courier New" panose="02070309020205020404" pitchFamily="49" charset="0"/>
              <a:ea typeface="ＭＳ Ｐゴシック" panose="020B0600070205080204" pitchFamily="50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ja-JP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   Scale</a:t>
            </a:r>
            <a:r>
              <a:rPr lang="ja-JP" altLang="en-US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を</a:t>
            </a:r>
            <a:r>
              <a:rPr lang="en-US" altLang="ja-JP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X=1,Y=15,Z=1</a:t>
            </a:r>
            <a:r>
              <a:rPr lang="ja-JP" altLang="en-US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にする（右の壁）</a:t>
            </a:r>
            <a:endParaRPr lang="en-US" altLang="ja-JP" b="1" dirty="0">
              <a:latin typeface="Courier New" panose="02070309020205020404" pitchFamily="49" charset="0"/>
              <a:ea typeface="ＭＳ Ｐゴシック" panose="020B0600070205080204" pitchFamily="50" charset="-128"/>
              <a:cs typeface="Courier New" panose="02070309020205020404" pitchFamily="49" charset="0"/>
            </a:endParaRPr>
          </a:p>
          <a:p>
            <a:endParaRPr kumimoji="1" lang="en-US" altLang="ja-JP" b="1" dirty="0">
              <a:latin typeface="Menlo" charset="0"/>
              <a:ea typeface="Menlo" charset="0"/>
              <a:cs typeface="Menlo" charset="0"/>
            </a:endParaRPr>
          </a:p>
          <a:p>
            <a:endParaRPr kumimoji="1" lang="ja-JP" altLang="en-US" b="1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11</a:t>
            </a:fld>
            <a:endParaRPr lang="en-US" altLang="ja-JP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2" y="2589384"/>
            <a:ext cx="6126934" cy="300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A52908D-BCAE-4B4C-BA03-29E9811C7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514" y="4448367"/>
            <a:ext cx="2396053" cy="217941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1C85078-2E1A-0A4D-B0AF-412637BA2089}"/>
              </a:ext>
            </a:extLst>
          </p:cNvPr>
          <p:cNvSpPr txBox="1"/>
          <p:nvPr/>
        </p:nvSpPr>
        <p:spPr>
          <a:xfrm>
            <a:off x="6254123" y="2589384"/>
            <a:ext cx="26631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ja-JP" altLang="en-US" sz="2800">
                <a:highlight>
                  <a:srgbClr val="FFFFFF"/>
                </a:highlight>
              </a:rPr>
              <a:t>マウスホイールで視点をずらすと，こんな感じで右壁が見えます</a:t>
            </a:r>
          </a:p>
        </p:txBody>
      </p:sp>
    </p:spTree>
    <p:extLst>
      <p:ext uri="{BB962C8B-B14F-4D97-AF65-F5344CB8AC3E}">
        <p14:creationId xmlns:p14="http://schemas.microsoft.com/office/powerpoint/2010/main" val="1294057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壁の作成 </a:t>
            </a:r>
            <a:r>
              <a:rPr lang="en-US" altLang="ja-JP" dirty="0"/>
              <a:t>(3/3)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032237"/>
            <a:ext cx="8839119" cy="4970861"/>
          </a:xfrm>
          <a:noFill/>
        </p:spPr>
        <p:txBody>
          <a:bodyPr>
            <a:normAutofit/>
          </a:bodyPr>
          <a:lstStyle/>
          <a:p>
            <a:r>
              <a:rPr lang="ja-JP" altLang="en-US" dirty="0"/>
              <a:t>同様の方法で</a:t>
            </a:r>
            <a:r>
              <a:rPr lang="en-US" altLang="ja-JP" dirty="0"/>
              <a:t>Cube</a:t>
            </a:r>
            <a:r>
              <a:rPr lang="ja-JP" altLang="en-US" dirty="0"/>
              <a:t>を</a:t>
            </a:r>
            <a:r>
              <a:rPr lang="en-US" altLang="ja-JP" dirty="0"/>
              <a:t>3</a:t>
            </a:r>
            <a:r>
              <a:rPr lang="ja-JP" altLang="en-US" dirty="0"/>
              <a:t>つ作成する．</a:t>
            </a:r>
            <a:endParaRPr lang="en-US" altLang="ja-JP" dirty="0"/>
          </a:p>
          <a:p>
            <a:r>
              <a:rPr lang="ja-JP" altLang="en-US" sz="2215" dirty="0">
                <a:latin typeface="Courier New" panose="02070309020205020404" pitchFamily="49" charset="0"/>
                <a:cs typeface="Courier New" panose="02070309020205020404" pitchFamily="49" charset="0"/>
              </a:rPr>
              <a:t>左の壁</a:t>
            </a:r>
            <a:endParaRPr lang="en-US" altLang="ja-JP" sz="2215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ja-JP" sz="1846" dirty="0">
                <a:latin typeface="Courier New" panose="02070309020205020404" pitchFamily="49" charset="0"/>
                <a:cs typeface="Courier New" panose="02070309020205020404" pitchFamily="49" charset="0"/>
              </a:rPr>
              <a:t>Position: X=-5, Y=0, Z=0</a:t>
            </a:r>
          </a:p>
          <a:p>
            <a:pPr lvl="1"/>
            <a:r>
              <a:rPr lang="en-US" altLang="ja-JP" sz="1846" dirty="0">
                <a:latin typeface="Courier New" panose="02070309020205020404" pitchFamily="49" charset="0"/>
                <a:cs typeface="Courier New" panose="02070309020205020404" pitchFamily="49" charset="0"/>
              </a:rPr>
              <a:t>Scale: X=1, Y=15, Z=1</a:t>
            </a:r>
          </a:p>
          <a:p>
            <a:r>
              <a:rPr lang="ja-JP" altLang="en-US" sz="2215">
                <a:latin typeface="Courier New" panose="02070309020205020404" pitchFamily="49" charset="0"/>
                <a:cs typeface="Courier New" panose="02070309020205020404" pitchFamily="49" charset="0"/>
              </a:rPr>
              <a:t>下</a:t>
            </a:r>
            <a:r>
              <a:rPr lang="ja-JP" altLang="en-US" sz="2215" dirty="0">
                <a:latin typeface="Courier New" panose="02070309020205020404" pitchFamily="49" charset="0"/>
                <a:cs typeface="Courier New" panose="02070309020205020404" pitchFamily="49" charset="0"/>
              </a:rPr>
              <a:t>の壁</a:t>
            </a:r>
            <a:endParaRPr lang="en-US" altLang="ja-JP" sz="2215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ja-JP" sz="1846" dirty="0">
                <a:latin typeface="Courier New" panose="02070309020205020404" pitchFamily="49" charset="0"/>
                <a:cs typeface="Courier New" panose="02070309020205020404" pitchFamily="49" charset="0"/>
              </a:rPr>
              <a:t>Position: X=0, Y=-7, Z=0</a:t>
            </a:r>
          </a:p>
          <a:p>
            <a:pPr lvl="1"/>
            <a:r>
              <a:rPr lang="en-US" altLang="ja-JP" sz="1846" dirty="0">
                <a:latin typeface="Courier New" panose="02070309020205020404" pitchFamily="49" charset="0"/>
                <a:cs typeface="Courier New" panose="02070309020205020404" pitchFamily="49" charset="0"/>
              </a:rPr>
              <a:t>Scale: X=11, Y=1, Z=1</a:t>
            </a:r>
          </a:p>
          <a:p>
            <a:pPr lvl="1"/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12</a:t>
            </a:fld>
            <a:endParaRPr lang="en-US" altLang="ja-JP" dirty="0"/>
          </a:p>
        </p:txBody>
      </p:sp>
      <p:pic>
        <p:nvPicPr>
          <p:cNvPr id="9" name="図 8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BC477089-7D9F-C344-B373-42E91F7E0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35" y="2900737"/>
            <a:ext cx="4659948" cy="3592043"/>
          </a:xfrm>
          <a:prstGeom prst="rect">
            <a:avLst/>
          </a:prstGeom>
        </p:spPr>
      </p:pic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9CABBC01-43F0-3C4E-9641-CBD2FC12071D}"/>
              </a:ext>
            </a:extLst>
          </p:cNvPr>
          <p:cNvSpPr txBox="1">
            <a:spLocks/>
          </p:cNvSpPr>
          <p:nvPr/>
        </p:nvSpPr>
        <p:spPr>
          <a:xfrm>
            <a:off x="4327819" y="1501245"/>
            <a:ext cx="4816181" cy="130177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95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63776" algn="l" defTabSz="8440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58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21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184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184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ja-JP" altLang="en-US" sz="2215">
                <a:latin typeface="Courier New" panose="02070309020205020404" pitchFamily="49" charset="0"/>
                <a:cs typeface="Courier New" panose="02070309020205020404" pitchFamily="49" charset="0"/>
              </a:rPr>
              <a:t>上の壁</a:t>
            </a:r>
            <a:endParaRPr lang="en-US" altLang="ja-JP" sz="2215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fontAlgn="auto">
              <a:spcAft>
                <a:spcPts val="0"/>
              </a:spcAft>
            </a:pPr>
            <a:r>
              <a:rPr lang="en-US" altLang="ja-JP" sz="1846" dirty="0">
                <a:latin typeface="Courier New" panose="02070309020205020404" pitchFamily="49" charset="0"/>
                <a:cs typeface="Courier New" panose="02070309020205020404" pitchFamily="49" charset="0"/>
              </a:rPr>
              <a:t>Position: X=0, Y=7, Z=0</a:t>
            </a:r>
          </a:p>
          <a:p>
            <a:pPr lvl="1" fontAlgn="auto">
              <a:spcAft>
                <a:spcPts val="0"/>
              </a:spcAft>
            </a:pPr>
            <a:r>
              <a:rPr lang="en-US" altLang="ja-JP" sz="1846" dirty="0">
                <a:latin typeface="Courier New" panose="02070309020205020404" pitchFamily="49" charset="0"/>
                <a:cs typeface="Courier New" panose="02070309020205020404" pitchFamily="49" charset="0"/>
              </a:rPr>
              <a:t>Scale: X=11, Y=1, Z=1</a:t>
            </a:r>
            <a:endParaRPr lang="en-US" altLang="ja-JP" dirty="0"/>
          </a:p>
          <a:p>
            <a:pPr fontAlgn="auto">
              <a:spcAft>
                <a:spcPts val="0"/>
              </a:spcAft>
            </a:pPr>
            <a:endParaRPr lang="ja-JP" altLang="en-US" dirty="0"/>
          </a:p>
        </p:txBody>
      </p:sp>
      <p:sp>
        <p:nvSpPr>
          <p:cNvPr id="12" name="楕円 10">
            <a:extLst>
              <a:ext uri="{FF2B5EF4-FFF2-40B4-BE49-F238E27FC236}">
                <a16:creationId xmlns:a16="http://schemas.microsoft.com/office/drawing/2014/main" id="{5C6148C1-8E66-8844-BDEF-6CBE673649DD}"/>
              </a:ext>
            </a:extLst>
          </p:cNvPr>
          <p:cNvSpPr/>
          <p:nvPr/>
        </p:nvSpPr>
        <p:spPr>
          <a:xfrm>
            <a:off x="7245626" y="3272031"/>
            <a:ext cx="1898374" cy="663865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381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カメラの位置</a:t>
            </a:r>
            <a:r>
              <a:rPr lang="ja-JP" altLang="en-US" dirty="0"/>
              <a:t>調整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2032" y="1032899"/>
            <a:ext cx="8839119" cy="4970861"/>
          </a:xfrm>
        </p:spPr>
        <p:txBody>
          <a:bodyPr/>
          <a:lstStyle/>
          <a:p>
            <a:r>
              <a:rPr kumimoji="1" lang="en-US" altLang="ja-JP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Hierarchy</a:t>
            </a:r>
            <a:r>
              <a:rPr kumimoji="1" lang="ja-JP" altLang="en-US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の</a:t>
            </a:r>
            <a:r>
              <a:rPr kumimoji="1" lang="en-US" altLang="ja-JP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Main Camera</a:t>
            </a:r>
            <a:r>
              <a:rPr kumimoji="1" lang="ja-JP" altLang="en-US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を選択</a:t>
            </a:r>
            <a:endParaRPr lang="en-US" altLang="ja-JP" b="1" dirty="0">
              <a:latin typeface="Courier New" panose="02070309020205020404" pitchFamily="49" charset="0"/>
              <a:ea typeface="ＭＳ Ｐゴシック" panose="020B0600070205080204" pitchFamily="50" charset="-128"/>
              <a:cs typeface="Courier New" panose="02070309020205020404" pitchFamily="49" charset="0"/>
            </a:endParaRPr>
          </a:p>
          <a:p>
            <a:r>
              <a:rPr kumimoji="1" lang="en-US" altLang="ja-JP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Inspector</a:t>
            </a:r>
            <a:r>
              <a:rPr lang="ja-JP" altLang="en-US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で</a:t>
            </a:r>
            <a:r>
              <a:rPr lang="en-US" altLang="ja-JP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Position</a:t>
            </a:r>
            <a:r>
              <a:rPr lang="ja-JP" altLang="en-US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を</a:t>
            </a:r>
            <a:endParaRPr lang="en-US" altLang="ja-JP" b="1" dirty="0">
              <a:latin typeface="Courier New" panose="02070309020205020404" pitchFamily="49" charset="0"/>
              <a:ea typeface="ＭＳ Ｐゴシック" panose="020B0600070205080204" pitchFamily="50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ja-JP" altLang="en-US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　 </a:t>
            </a:r>
            <a:r>
              <a:rPr lang="en-US" altLang="ja-JP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X=0, Y=0, Z=-15</a:t>
            </a:r>
            <a:r>
              <a:rPr lang="ja-JP" altLang="en-US" b="1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にする</a:t>
            </a:r>
            <a:endParaRPr lang="en-US" altLang="ja-JP" b="1" dirty="0">
              <a:latin typeface="Courier New" panose="02070309020205020404" pitchFamily="49" charset="0"/>
              <a:ea typeface="ＭＳ Ｐゴシック" panose="020B0600070205080204" pitchFamily="50" charset="-128"/>
              <a:cs typeface="Courier New" panose="02070309020205020404" pitchFamily="49" charset="0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13</a:t>
            </a:fld>
            <a:endParaRPr lang="en-US" altLang="ja-JP" dirty="0"/>
          </a:p>
        </p:txBody>
      </p:sp>
      <p:pic>
        <p:nvPicPr>
          <p:cNvPr id="9" name="図 8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41E3F42A-3F1A-8A4E-BCCF-6E39FEC17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060"/>
            <a:ext cx="8627165" cy="402994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4874151-AFEF-D044-AC34-7DF1489DAE0D}"/>
              </a:ext>
            </a:extLst>
          </p:cNvPr>
          <p:cNvSpPr txBox="1"/>
          <p:nvPr/>
        </p:nvSpPr>
        <p:spPr>
          <a:xfrm>
            <a:off x="516835" y="5052073"/>
            <a:ext cx="42084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" altLang="ja-JP" sz="2800" b="1" dirty="0" err="1">
                <a:highlight>
                  <a:srgbClr val="FFFFFF"/>
                </a:highlight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CameraPreview</a:t>
            </a:r>
            <a:r>
              <a:rPr lang="ja-JP" altLang="en-US" sz="2800" b="1">
                <a:highlight>
                  <a:srgbClr val="FFFFFF"/>
                </a:highlight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の中に壁が収まっているとよい</a:t>
            </a:r>
          </a:p>
          <a:p>
            <a:endParaRPr kumimoji="1" lang="ja-JP" altLang="en-US" sz="2800">
              <a:highlight>
                <a:srgbClr val="FFFFFF"/>
              </a:highlight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33D67184-953D-9D46-B21B-84CB3A208371}"/>
              </a:ext>
            </a:extLst>
          </p:cNvPr>
          <p:cNvSpPr/>
          <p:nvPr/>
        </p:nvSpPr>
        <p:spPr>
          <a:xfrm>
            <a:off x="4845763" y="5418189"/>
            <a:ext cx="1647801" cy="1151726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0">
            <a:extLst>
              <a:ext uri="{FF2B5EF4-FFF2-40B4-BE49-F238E27FC236}">
                <a16:creationId xmlns:a16="http://schemas.microsoft.com/office/drawing/2014/main" id="{EBD5AB14-8FB9-D146-9B1E-C3BCE2E7B6C9}"/>
              </a:ext>
            </a:extLst>
          </p:cNvPr>
          <p:cNvSpPr/>
          <p:nvPr/>
        </p:nvSpPr>
        <p:spPr>
          <a:xfrm>
            <a:off x="6373811" y="3290715"/>
            <a:ext cx="2598224" cy="1151726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0">
            <a:extLst>
              <a:ext uri="{FF2B5EF4-FFF2-40B4-BE49-F238E27FC236}">
                <a16:creationId xmlns:a16="http://schemas.microsoft.com/office/drawing/2014/main" id="{7D55685C-66CD-5A4A-B5FA-FC23907DBF1A}"/>
              </a:ext>
            </a:extLst>
          </p:cNvPr>
          <p:cNvSpPr/>
          <p:nvPr/>
        </p:nvSpPr>
        <p:spPr>
          <a:xfrm>
            <a:off x="0" y="2981739"/>
            <a:ext cx="1411357" cy="731912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928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ボールの作成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6424" y="958722"/>
            <a:ext cx="9121122" cy="4970861"/>
          </a:xfrm>
        </p:spPr>
        <p:txBody>
          <a:bodyPr/>
          <a:lstStyle/>
          <a:p>
            <a:r>
              <a:rPr lang="en-US" altLang="ja-JP" dirty="0" err="1"/>
              <a:t>GameObject</a:t>
            </a:r>
            <a:r>
              <a:rPr lang="en-US" altLang="ja-JP" dirty="0"/>
              <a:t> </a:t>
            </a:r>
            <a:r>
              <a:rPr lang="ja-JP" altLang="en-US" dirty="0"/>
              <a:t>→ </a:t>
            </a:r>
            <a:r>
              <a:rPr lang="en-US" altLang="ja-JP" dirty="0"/>
              <a:t>3D Object </a:t>
            </a:r>
            <a:r>
              <a:rPr lang="ja-JP" altLang="en-US" dirty="0"/>
              <a:t>→ </a:t>
            </a:r>
            <a:r>
              <a:rPr lang="en-US" altLang="ja-JP" dirty="0"/>
              <a:t>Sphere</a:t>
            </a:r>
            <a:r>
              <a:rPr lang="ja-JP" altLang="en-US" dirty="0"/>
              <a:t>を選択</a:t>
            </a:r>
            <a:endParaRPr lang="en-US" altLang="ja-JP" dirty="0"/>
          </a:p>
          <a:p>
            <a:r>
              <a:rPr lang="en-US" altLang="ja-JP" dirty="0"/>
              <a:t>Inspector</a:t>
            </a:r>
            <a:r>
              <a:rPr lang="ja-JP" altLang="en-US" dirty="0"/>
              <a:t>で</a:t>
            </a:r>
            <a:r>
              <a:rPr lang="en-US" altLang="ja-JP" dirty="0"/>
              <a:t>Position</a:t>
            </a:r>
            <a:r>
              <a:rPr lang="ja-JP" altLang="en-US" dirty="0"/>
              <a:t>を</a:t>
            </a:r>
            <a:r>
              <a:rPr lang="en-US" altLang="ja-JP" dirty="0"/>
              <a:t>X=0, Y=0, Z=0</a:t>
            </a:r>
            <a:r>
              <a:rPr lang="ja-JP" altLang="en-US" dirty="0"/>
              <a:t>にする</a:t>
            </a:r>
            <a:endParaRPr lang="en-US" altLang="ja-JP" dirty="0"/>
          </a:p>
          <a:p>
            <a:r>
              <a:rPr lang="ja-JP" altLang="en-US"/>
              <a:t>ボール</a:t>
            </a:r>
            <a:r>
              <a:rPr lang="en-US" altLang="ja-JP" dirty="0"/>
              <a:t>(Sphere)</a:t>
            </a:r>
            <a:r>
              <a:rPr lang="ja-JP" altLang="en-US"/>
              <a:t> に物理特性を</a:t>
            </a:r>
            <a:r>
              <a:rPr lang="ja-JP" altLang="en-US" dirty="0"/>
              <a:t>付与するため</a:t>
            </a:r>
            <a:r>
              <a:rPr lang="ja-JP" altLang="en-US"/>
              <a:t>に，ボールを選択した状態で， </a:t>
            </a:r>
            <a:r>
              <a:rPr lang="en-US" altLang="ja-JP" dirty="0"/>
              <a:t>Component </a:t>
            </a:r>
            <a:r>
              <a:rPr lang="ja-JP" altLang="en-US" dirty="0"/>
              <a:t>→</a:t>
            </a:r>
            <a:r>
              <a:rPr lang="en-US" altLang="ja-JP" dirty="0"/>
              <a:t> Physics </a:t>
            </a:r>
            <a:r>
              <a:rPr lang="ja-JP" altLang="en-US" dirty="0"/>
              <a:t>→</a:t>
            </a:r>
            <a:r>
              <a:rPr lang="en-US" altLang="ja-JP" dirty="0"/>
              <a:t> </a:t>
            </a:r>
            <a:r>
              <a:rPr lang="en-US" altLang="ja-JP" dirty="0" err="1"/>
              <a:t>Rigidbody</a:t>
            </a:r>
            <a:r>
              <a:rPr lang="ja-JP" altLang="en-US"/>
              <a:t>を選択</a:t>
            </a:r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14</a:t>
            </a:fld>
            <a:endParaRPr lang="en-US" altLang="ja-JP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71" y="3444153"/>
            <a:ext cx="5455929" cy="2832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楕円 10">
            <a:extLst>
              <a:ext uri="{FF2B5EF4-FFF2-40B4-BE49-F238E27FC236}">
                <a16:creationId xmlns:a16="http://schemas.microsoft.com/office/drawing/2014/main" id="{9772B1BA-7D3A-ED4A-A446-EA449F55E6B1}"/>
              </a:ext>
            </a:extLst>
          </p:cNvPr>
          <p:cNvSpPr/>
          <p:nvPr/>
        </p:nvSpPr>
        <p:spPr>
          <a:xfrm>
            <a:off x="5112026" y="4236126"/>
            <a:ext cx="1898374" cy="537969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10">
            <a:extLst>
              <a:ext uri="{FF2B5EF4-FFF2-40B4-BE49-F238E27FC236}">
                <a16:creationId xmlns:a16="http://schemas.microsoft.com/office/drawing/2014/main" id="{49B18930-FD37-5146-858F-0160047A400A}"/>
              </a:ext>
            </a:extLst>
          </p:cNvPr>
          <p:cNvSpPr/>
          <p:nvPr/>
        </p:nvSpPr>
        <p:spPr>
          <a:xfrm>
            <a:off x="3213652" y="4110230"/>
            <a:ext cx="1898374" cy="663865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714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07054E-580A-2F46-92DC-A3FCEC88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dirty="0"/>
              <a:t>このあたりで一旦保存する，以降こまめに保存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B031FFF-7E69-0741-896A-EA80B0E19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B72AED7-C49E-3747-AF8B-F10D87EC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15</a:t>
            </a:fld>
            <a:endParaRPr lang="en-US" altLang="ja-JP" dirty="0"/>
          </a:p>
        </p:txBody>
      </p:sp>
      <p:pic>
        <p:nvPicPr>
          <p:cNvPr id="7" name="図 6" descr="パソコンのスクリーンショット&#10;&#10;自動的に生成された説明">
            <a:extLst>
              <a:ext uri="{FF2B5EF4-FFF2-40B4-BE49-F238E27FC236}">
                <a16:creationId xmlns:a16="http://schemas.microsoft.com/office/drawing/2014/main" id="{FDB09ECC-5F60-CB48-8CF2-DFEF3A59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273"/>
            <a:ext cx="9144000" cy="4806360"/>
          </a:xfrm>
          <a:prstGeom prst="rect">
            <a:avLst/>
          </a:prstGeom>
        </p:spPr>
      </p:pic>
      <p:sp>
        <p:nvSpPr>
          <p:cNvPr id="8" name="楕円 10">
            <a:extLst>
              <a:ext uri="{FF2B5EF4-FFF2-40B4-BE49-F238E27FC236}">
                <a16:creationId xmlns:a16="http://schemas.microsoft.com/office/drawing/2014/main" id="{E192DFD0-DCE5-8C42-A22E-6336D8D7B041}"/>
              </a:ext>
            </a:extLst>
          </p:cNvPr>
          <p:cNvSpPr/>
          <p:nvPr/>
        </p:nvSpPr>
        <p:spPr>
          <a:xfrm>
            <a:off x="470452" y="1516117"/>
            <a:ext cx="1898374" cy="663865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EC3C55-C623-3640-8381-1027785750C2}"/>
              </a:ext>
            </a:extLst>
          </p:cNvPr>
          <p:cNvSpPr txBox="1"/>
          <p:nvPr/>
        </p:nvSpPr>
        <p:spPr>
          <a:xfrm>
            <a:off x="1073426" y="5491480"/>
            <a:ext cx="6798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ja-JP" altLang="en-US" sz="2400" b="1" dirty="0">
                <a:highlight>
                  <a:srgbClr val="FFFFFF"/>
                </a:highlight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プログラミングの基本は，リズムをつけて，</a:t>
            </a:r>
            <a:endParaRPr lang="en-US" altLang="ja-JP" sz="2400" b="1" dirty="0">
              <a:highlight>
                <a:srgbClr val="FFFFFF"/>
              </a:highlight>
              <a:latin typeface="Courier New" panose="02070309020205020404" pitchFamily="49" charset="0"/>
              <a:ea typeface="ＭＳ Ｐゴシック" panose="020B0600070205080204" pitchFamily="50" charset="-128"/>
              <a:cs typeface="Courier New" panose="02070309020205020404" pitchFamily="49" charset="0"/>
            </a:endParaRPr>
          </a:p>
          <a:p>
            <a:pPr algn="dist"/>
            <a:r>
              <a:rPr lang="ja-JP" altLang="en-US" sz="2400" b="1" dirty="0">
                <a:highlight>
                  <a:srgbClr val="FFFFFF"/>
                </a:highlight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楽しそうに，保存することです</a:t>
            </a:r>
            <a:endParaRPr kumimoji="1" lang="ja-JP" altLang="en-US" sz="2400" dirty="0">
              <a:highlight>
                <a:srgbClr val="FFFFFF"/>
              </a:highlight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7AE955B-76B8-1A4B-B4A5-222DC818B2B5}"/>
              </a:ext>
            </a:extLst>
          </p:cNvPr>
          <p:cNvSpPr txBox="1"/>
          <p:nvPr/>
        </p:nvSpPr>
        <p:spPr>
          <a:xfrm>
            <a:off x="3924074" y="6244296"/>
            <a:ext cx="3947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ja-JP" altLang="en-US" sz="2400" b="1">
                <a:highlight>
                  <a:srgbClr val="FFFFFF"/>
                </a:highlight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合いの手を入れるのも良い</a:t>
            </a:r>
            <a:endParaRPr kumimoji="1" lang="ja-JP" altLang="en-US" sz="2400">
              <a:highlight>
                <a:srgbClr val="FFFFFF"/>
              </a:highligh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EC52CBD-3F90-43AD-9B3C-7DD44FD51194}"/>
              </a:ext>
            </a:extLst>
          </p:cNvPr>
          <p:cNvSpPr/>
          <p:nvPr/>
        </p:nvSpPr>
        <p:spPr>
          <a:xfrm>
            <a:off x="0" y="3281733"/>
            <a:ext cx="3320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ja-JP" altLang="en-US" b="1" dirty="0"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自分で名前を決めて付けて保存</a:t>
            </a:r>
            <a:endParaRPr lang="en-US" altLang="ja-JP" b="1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dist"/>
            <a:r>
              <a:rPr lang="ja-JP" altLang="en-US" b="1" dirty="0"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例：</a:t>
            </a:r>
            <a:r>
              <a:rPr kumimoji="1" lang="en-US" altLang="ja-JP" dirty="0" err="1">
                <a:highlight>
                  <a:srgbClr val="FFFFFF"/>
                </a:highlight>
              </a:rPr>
              <a:t>Blockout,main</a:t>
            </a:r>
            <a:endParaRPr lang="en-US" altLang="ja-JP" b="1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04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 bwMode="auto">
          <a:xfrm>
            <a:off x="857726" y="4788793"/>
            <a:ext cx="6649630" cy="1473861"/>
          </a:xfrm>
          <a:prstGeom prst="rect">
            <a:avLst/>
          </a:prstGeom>
          <a:solidFill>
            <a:srgbClr val="FFFF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</a:bodyPr>
          <a:lstStyle/>
          <a:p>
            <a:pPr defTabSz="844083"/>
            <a:endParaRPr lang="ja-JP" altLang="en-US" sz="1662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ボールの作成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09882" y="1054589"/>
            <a:ext cx="6745317" cy="5496150"/>
          </a:xfrm>
        </p:spPr>
        <p:txBody>
          <a:bodyPr>
            <a:normAutofit fontScale="85000" lnSpcReduction="20000"/>
          </a:bodyPr>
          <a:lstStyle/>
          <a:p>
            <a:r>
              <a:rPr lang="ja-JP" altLang="en-US" sz="3231" dirty="0"/>
              <a:t>中央</a:t>
            </a:r>
            <a:r>
              <a:rPr lang="ja-JP" altLang="en-US" sz="3231"/>
              <a:t>の再生ボタンを</a:t>
            </a:r>
            <a:r>
              <a:rPr lang="ja-JP" altLang="en-US" sz="3231" dirty="0"/>
              <a:t>クリックする</a:t>
            </a:r>
            <a:r>
              <a:rPr lang="ja-JP" altLang="en-US" sz="3231"/>
              <a:t>と，ボールがボトンと自由落下する</a:t>
            </a:r>
            <a:endParaRPr lang="en-US" altLang="ja-JP" sz="3231" dirty="0"/>
          </a:p>
          <a:p>
            <a:endParaRPr lang="en-US" altLang="ja-JP" sz="3231" dirty="0"/>
          </a:p>
          <a:p>
            <a:endParaRPr lang="en-US" altLang="ja-JP" sz="3231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  <a:p>
            <a:pPr marL="0" indent="0" algn="ctr">
              <a:buNone/>
            </a:pPr>
            <a:r>
              <a:rPr lang="ja-JP" altLang="en-US" dirty="0">
                <a:solidFill>
                  <a:srgbClr val="FF0000"/>
                </a:solidFill>
              </a:rPr>
              <a:t>注意！！　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ja-JP" altLang="en-US" dirty="0">
                <a:solidFill>
                  <a:srgbClr val="FF0000"/>
                </a:solidFill>
              </a:rPr>
              <a:t>再生マークをクリックした状態では，編集しても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ja-JP" altLang="en-US" dirty="0">
                <a:solidFill>
                  <a:srgbClr val="FF0000"/>
                </a:solidFill>
              </a:rPr>
              <a:t>反映されない．編集は停止状態で行うこと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16</a:t>
            </a:fld>
            <a:endParaRPr lang="en-US" altLang="ja-JP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88" y="1967611"/>
            <a:ext cx="5112568" cy="2566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楕円 10">
            <a:extLst>
              <a:ext uri="{FF2B5EF4-FFF2-40B4-BE49-F238E27FC236}">
                <a16:creationId xmlns:a16="http://schemas.microsoft.com/office/drawing/2014/main" id="{77107514-BF73-314E-B17B-F87096ED4F4E}"/>
              </a:ext>
            </a:extLst>
          </p:cNvPr>
          <p:cNvSpPr/>
          <p:nvPr/>
        </p:nvSpPr>
        <p:spPr>
          <a:xfrm>
            <a:off x="3289851" y="1789585"/>
            <a:ext cx="753717" cy="663865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211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ボールに初速度を付ける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Assets </a:t>
            </a:r>
            <a:r>
              <a:rPr kumimoji="1" lang="ja-JP" altLang="en-US" dirty="0"/>
              <a:t>→</a:t>
            </a:r>
            <a:r>
              <a:rPr kumimoji="1" lang="en-US" altLang="ja-JP" dirty="0"/>
              <a:t> Create </a:t>
            </a:r>
            <a:r>
              <a:rPr kumimoji="1" lang="ja-JP" altLang="en-US" dirty="0"/>
              <a:t>→</a:t>
            </a:r>
            <a:r>
              <a:rPr lang="en-US" altLang="ja-JP" dirty="0"/>
              <a:t> C# Script</a:t>
            </a:r>
            <a:r>
              <a:rPr kumimoji="1" lang="ja-JP" altLang="en-US" dirty="0"/>
              <a:t>を選択</a:t>
            </a:r>
            <a:endParaRPr kumimoji="1" lang="en-US" altLang="ja-JP" dirty="0"/>
          </a:p>
          <a:p>
            <a:r>
              <a:rPr lang="ja-JP" altLang="en-US" dirty="0"/>
              <a:t>できたファイルの</a:t>
            </a:r>
            <a:r>
              <a:rPr lang="ja-JP" altLang="en-US"/>
              <a:t>名前は</a:t>
            </a:r>
            <a:r>
              <a:rPr lang="en-US" altLang="ja-JP" dirty="0"/>
              <a:t>ball</a:t>
            </a:r>
            <a:r>
              <a:rPr lang="ja-JP" altLang="en-US" dirty="0"/>
              <a:t>とする．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17</a:t>
            </a:fld>
            <a:endParaRPr lang="en-US" altLang="ja-JP" dirty="0"/>
          </a:p>
        </p:txBody>
      </p:sp>
      <p:pic>
        <p:nvPicPr>
          <p:cNvPr id="6" name="図 5" descr="スクリーンショット 2017-06-11 6.58.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364" y="2247714"/>
            <a:ext cx="1996858" cy="2079594"/>
          </a:xfrm>
          <a:prstGeom prst="rect">
            <a:avLst/>
          </a:prstGeom>
        </p:spPr>
      </p:pic>
      <p:pic>
        <p:nvPicPr>
          <p:cNvPr id="7" name="図 6" descr="スクリーンショット 2017-06-11 8.21.3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44226"/>
            <a:ext cx="6660399" cy="4166165"/>
          </a:xfrm>
          <a:prstGeom prst="rect">
            <a:avLst/>
          </a:prstGeom>
        </p:spPr>
      </p:pic>
      <p:sp>
        <p:nvSpPr>
          <p:cNvPr id="8" name="楕円 10">
            <a:extLst>
              <a:ext uri="{FF2B5EF4-FFF2-40B4-BE49-F238E27FC236}">
                <a16:creationId xmlns:a16="http://schemas.microsoft.com/office/drawing/2014/main" id="{10DCE1DA-F1D5-FC43-8C13-969FEE67008F}"/>
              </a:ext>
            </a:extLst>
          </p:cNvPr>
          <p:cNvSpPr/>
          <p:nvPr/>
        </p:nvSpPr>
        <p:spPr>
          <a:xfrm>
            <a:off x="1739347" y="2333119"/>
            <a:ext cx="1384853" cy="49953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10">
            <a:extLst>
              <a:ext uri="{FF2B5EF4-FFF2-40B4-BE49-F238E27FC236}">
                <a16:creationId xmlns:a16="http://schemas.microsoft.com/office/drawing/2014/main" id="{01D2A28A-3E87-C54A-83FE-7D07A09C5C55}"/>
              </a:ext>
            </a:extLst>
          </p:cNvPr>
          <p:cNvSpPr/>
          <p:nvPr/>
        </p:nvSpPr>
        <p:spPr>
          <a:xfrm>
            <a:off x="7138366" y="3712080"/>
            <a:ext cx="1384853" cy="49953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10">
            <a:extLst>
              <a:ext uri="{FF2B5EF4-FFF2-40B4-BE49-F238E27FC236}">
                <a16:creationId xmlns:a16="http://schemas.microsoft.com/office/drawing/2014/main" id="{A78B8975-D57C-7E41-9665-D9E961EE6116}"/>
              </a:ext>
            </a:extLst>
          </p:cNvPr>
          <p:cNvSpPr/>
          <p:nvPr/>
        </p:nvSpPr>
        <p:spPr>
          <a:xfrm>
            <a:off x="363194" y="4997540"/>
            <a:ext cx="849382" cy="49953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4529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ボールに初速度を付ける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Assets</a:t>
            </a:r>
            <a:r>
              <a:rPr kumimoji="1" lang="ja-JP" altLang="en-US" dirty="0"/>
              <a:t>の</a:t>
            </a:r>
            <a:r>
              <a:rPr lang="en-US" altLang="ja-JP" dirty="0"/>
              <a:t>B</a:t>
            </a:r>
            <a:r>
              <a:rPr kumimoji="1" lang="en-US" altLang="ja-JP" dirty="0"/>
              <a:t>all</a:t>
            </a:r>
            <a:r>
              <a:rPr kumimoji="1" lang="ja-JP" altLang="en-US" dirty="0"/>
              <a:t>を選択し</a:t>
            </a:r>
            <a:r>
              <a:rPr kumimoji="1" lang="en-US" altLang="ja-JP" dirty="0"/>
              <a:t>Inspector</a:t>
            </a:r>
            <a:r>
              <a:rPr lang="ja-JP" altLang="en-US" dirty="0"/>
              <a:t>の</a:t>
            </a:r>
            <a:r>
              <a:rPr lang="en-US" altLang="ja-JP" dirty="0"/>
              <a:t>Open…</a:t>
            </a:r>
            <a:r>
              <a:rPr lang="ja-JP" altLang="en-US" dirty="0"/>
              <a:t>を選択</a:t>
            </a:r>
            <a:endParaRPr kumimoji="1" lang="ja-JP" altLang="en-US" dirty="0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18</a:t>
            </a:fld>
            <a:endParaRPr lang="en-US" altLang="ja-JP" dirty="0"/>
          </a:p>
        </p:txBody>
      </p:sp>
      <p:pic>
        <p:nvPicPr>
          <p:cNvPr id="6" name="図 5" descr="スクリーンショット 2017-06-11 8.22.5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760" y="1798552"/>
            <a:ext cx="4164544" cy="4381625"/>
          </a:xfrm>
          <a:prstGeom prst="rect">
            <a:avLst/>
          </a:prstGeom>
        </p:spPr>
      </p:pic>
      <p:sp>
        <p:nvSpPr>
          <p:cNvPr id="8" name="楕円 10">
            <a:extLst>
              <a:ext uri="{FF2B5EF4-FFF2-40B4-BE49-F238E27FC236}">
                <a16:creationId xmlns:a16="http://schemas.microsoft.com/office/drawing/2014/main" id="{2905B8A1-94BD-E74A-9181-97262BEFE47D}"/>
              </a:ext>
            </a:extLst>
          </p:cNvPr>
          <p:cNvSpPr/>
          <p:nvPr/>
        </p:nvSpPr>
        <p:spPr>
          <a:xfrm>
            <a:off x="4840356" y="2084640"/>
            <a:ext cx="1384853" cy="49953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725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ボールに初速度を付ける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-30553" y="1020183"/>
            <a:ext cx="8839119" cy="4817634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エディタが起動したら，赤文字部分を追加，void</a:t>
            </a:r>
            <a:r>
              <a:rPr lang="en-US" altLang="ja-JP" sz="2400" dirty="0"/>
              <a:t> Start</a:t>
            </a:r>
            <a:r>
              <a:rPr lang="ja-JP" altLang="en-US" sz="2400" dirty="0"/>
              <a:t>内には以下のように書いて保存．今日は</a:t>
            </a:r>
            <a:r>
              <a:rPr lang="en-US" altLang="ja-JP" sz="2400" dirty="0" err="1"/>
              <a:t>Github</a:t>
            </a:r>
            <a:r>
              <a:rPr lang="ja-JP" altLang="en-US" sz="2400" dirty="0"/>
              <a:t>から</a:t>
            </a:r>
            <a:r>
              <a:rPr lang="en-US" altLang="ja-JP" sz="2400" dirty="0" err="1"/>
              <a:t>ball.cs</a:t>
            </a:r>
            <a:r>
              <a:rPr lang="ja-JP" altLang="en-US" sz="2400" dirty="0"/>
              <a:t>をコピペしよう</a:t>
            </a:r>
            <a:endParaRPr lang="en-US" altLang="ja-JP" sz="2400" dirty="0"/>
          </a:p>
          <a:p>
            <a:r>
              <a:rPr lang="en-US" altLang="ja-JP" sz="2400" dirty="0">
                <a:hlinkClick r:id="rId3"/>
              </a:rPr>
              <a:t>https://github.com/MegumiAibr/unity_blockout</a:t>
            </a:r>
            <a:endParaRPr kumimoji="1" lang="ja-JP" altLang="en-US" sz="2400" dirty="0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19</a:t>
            </a:fld>
            <a:endParaRPr lang="en-US" altLang="ja-JP" dirty="0"/>
          </a:p>
        </p:txBody>
      </p:sp>
      <p:sp>
        <p:nvSpPr>
          <p:cNvPr id="6" name="正方形/長方形 5"/>
          <p:cNvSpPr/>
          <p:nvPr/>
        </p:nvSpPr>
        <p:spPr>
          <a:xfrm>
            <a:off x="106136" y="2258645"/>
            <a:ext cx="9037864" cy="3672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r>
              <a:rPr lang="en-US" altLang="ja-JP" sz="258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public float speed;//</a:t>
            </a:r>
            <a:r>
              <a:rPr lang="ja-JP" altLang="en-US" sz="258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速度</a:t>
            </a:r>
            <a:endParaRPr lang="en-US" altLang="ja-JP" sz="2585" b="1" dirty="0">
              <a:solidFill>
                <a:srgbClr val="FF0000"/>
              </a:solidFill>
              <a:latin typeface="Courier New" panose="02070309020205020404" pitchFamily="49" charset="0"/>
              <a:ea typeface="Menlo" charset="0"/>
              <a:cs typeface="Courier New" panose="02070309020205020404" pitchFamily="49" charset="0"/>
            </a:endParaRPr>
          </a:p>
          <a:p>
            <a:endParaRPr lang="ja-JP" altLang="en-US" sz="2585" b="1" dirty="0">
              <a:solidFill>
                <a:schemeClr val="tx1"/>
              </a:solidFill>
              <a:latin typeface="Courier New" panose="02070309020205020404" pitchFamily="49" charset="0"/>
              <a:ea typeface="Menlo" charset="0"/>
              <a:cs typeface="Courier New" panose="02070309020205020404" pitchFamily="49" charset="0"/>
            </a:endParaRPr>
          </a:p>
          <a:p>
            <a:r>
              <a:rPr lang="en-US" altLang="ja-JP" sz="2585" b="1" dirty="0">
                <a:solidFill>
                  <a:srgbClr val="00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void Start () {</a:t>
            </a:r>
          </a:p>
          <a:p>
            <a:r>
              <a:rPr lang="en-US" altLang="ja-JP" sz="2585" b="1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    </a:t>
            </a:r>
            <a:r>
              <a:rPr lang="en-US" altLang="ja-JP" sz="258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speed = 10.0f;</a:t>
            </a:r>
          </a:p>
          <a:p>
            <a:r>
              <a:rPr lang="en-US" altLang="ja-JP" sz="2585" b="1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	</a:t>
            </a:r>
            <a:r>
              <a:rPr lang="en-US" altLang="ja-JP" sz="2585" b="1" dirty="0" err="1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GetComponent</a:t>
            </a:r>
            <a:r>
              <a:rPr lang="en-US" altLang="ja-JP" sz="258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&lt;</a:t>
            </a:r>
            <a:r>
              <a:rPr lang="en-US" altLang="ja-JP" sz="2585" b="1" dirty="0" err="1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Rigidbody</a:t>
            </a:r>
            <a:r>
              <a:rPr lang="en-US" altLang="ja-JP" sz="258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&gt;().</a:t>
            </a:r>
            <a:r>
              <a:rPr lang="en-US" altLang="ja-JP" sz="2585" b="1" dirty="0" err="1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AddForce</a:t>
            </a:r>
            <a:r>
              <a:rPr lang="en-US" altLang="ja-JP" sz="258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(</a:t>
            </a:r>
          </a:p>
          <a:p>
            <a:r>
              <a:rPr lang="en-US" altLang="ja-JP" sz="258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	(</a:t>
            </a:r>
            <a:r>
              <a:rPr lang="en-US" altLang="ja-JP" sz="2585" b="1" dirty="0" err="1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transform.right</a:t>
            </a:r>
            <a:r>
              <a:rPr lang="en-US" altLang="ja-JP" sz="258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- </a:t>
            </a:r>
            <a:r>
              <a:rPr lang="en-US" altLang="ja-JP" sz="2585" b="1" dirty="0" err="1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transform.up</a:t>
            </a:r>
            <a:r>
              <a:rPr lang="en-US" altLang="ja-JP" sz="258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)*speed,</a:t>
            </a:r>
            <a:endParaRPr sz="2585" b="1" dirty="0">
              <a:latin typeface="Courier New" panose="02070309020205020404" pitchFamily="49" charset="0"/>
              <a:ea typeface="Menlo" charset="0"/>
              <a:cs typeface="Courier New" panose="02070309020205020404" pitchFamily="49" charset="0"/>
            </a:endParaRPr>
          </a:p>
          <a:p>
            <a:r>
              <a:rPr lang="en-US" altLang="ja-JP" sz="258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	</a:t>
            </a:r>
            <a:r>
              <a:rPr lang="en-US" altLang="ja-JP" sz="2585" b="1" dirty="0" err="1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ForceMode.VelocityChange</a:t>
            </a:r>
            <a:r>
              <a:rPr lang="en-US" altLang="ja-JP" sz="258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);</a:t>
            </a:r>
            <a:endParaRPr sz="2585" b="1" dirty="0">
              <a:latin typeface="Courier New" panose="02070309020205020404" pitchFamily="49" charset="0"/>
              <a:ea typeface="Menlo" charset="0"/>
              <a:cs typeface="Courier New" panose="02070309020205020404" pitchFamily="49" charset="0"/>
            </a:endParaRPr>
          </a:p>
          <a:p>
            <a:r>
              <a:rPr lang="en-US" altLang="ja-JP" sz="2585" b="1" dirty="0">
                <a:solidFill>
                  <a:schemeClr val="tx1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}</a:t>
            </a:r>
          </a:p>
          <a:p>
            <a:endParaRPr kumimoji="1" lang="ja-JP" altLang="en-US" sz="2585" b="1" dirty="0">
              <a:solidFill>
                <a:schemeClr val="tx1"/>
              </a:solidFill>
              <a:latin typeface="Courier New" panose="02070309020205020404" pitchFamily="49" charset="0"/>
              <a:ea typeface="Menlo" charset="0"/>
              <a:cs typeface="Courier New" panose="02070309020205020404" pitchFamily="49" charset="0"/>
            </a:endParaRPr>
          </a:p>
        </p:txBody>
      </p:sp>
      <p:sp>
        <p:nvSpPr>
          <p:cNvPr id="5" name="円形吹き出し 4"/>
          <p:cNvSpPr/>
          <p:nvPr/>
        </p:nvSpPr>
        <p:spPr bwMode="auto">
          <a:xfrm>
            <a:off x="6249650" y="1862354"/>
            <a:ext cx="2668927" cy="1888951"/>
          </a:xfrm>
          <a:prstGeom prst="wedgeEllipseCallout">
            <a:avLst>
              <a:gd name="adj1" fmla="val -68420"/>
              <a:gd name="adj2" fmla="val 51785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</a:bodyPr>
          <a:lstStyle/>
          <a:p>
            <a:pPr defTabSz="844083"/>
            <a:r>
              <a:rPr lang="ja-JP" altLang="en-US" dirty="0">
                <a:solidFill>
                  <a:srgbClr val="FF0000"/>
                </a:solidFill>
              </a:rPr>
              <a:t>変数名、関数名などのスペル，大文字・小文字を間違えないこと</a:t>
            </a:r>
          </a:p>
        </p:txBody>
      </p:sp>
      <p:sp>
        <p:nvSpPr>
          <p:cNvPr id="8" name="円形吹き出し 7"/>
          <p:cNvSpPr/>
          <p:nvPr/>
        </p:nvSpPr>
        <p:spPr bwMode="auto">
          <a:xfrm>
            <a:off x="3560901" y="5897766"/>
            <a:ext cx="5626744" cy="881054"/>
          </a:xfrm>
          <a:prstGeom prst="wedgeEllipseCallout">
            <a:avLst>
              <a:gd name="adj1" fmla="val -34224"/>
              <a:gd name="adj2" fmla="val -7372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</a:bodyPr>
          <a:lstStyle/>
          <a:p>
            <a:pPr defTabSz="844083"/>
            <a:r>
              <a:rPr kumimoji="0" lang="ja-JP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エディタが自動的に用意したテンプレート中，</a:t>
            </a:r>
            <a:r>
              <a:rPr kumimoji="0" lang="ja-JP" altLang="en-US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該当する場所にタイプすること</a:t>
            </a:r>
            <a:endParaRPr kumimoji="0" lang="ja-JP" altLang="en-US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9" name="円形吹き出し 4">
            <a:extLst>
              <a:ext uri="{FF2B5EF4-FFF2-40B4-BE49-F238E27FC236}">
                <a16:creationId xmlns:a16="http://schemas.microsoft.com/office/drawing/2014/main" id="{4381EC5D-CC0D-427B-A805-FD582264A0A4}"/>
              </a:ext>
            </a:extLst>
          </p:cNvPr>
          <p:cNvSpPr/>
          <p:nvPr/>
        </p:nvSpPr>
        <p:spPr bwMode="auto">
          <a:xfrm>
            <a:off x="62491" y="5837817"/>
            <a:ext cx="3341193" cy="959795"/>
          </a:xfrm>
          <a:prstGeom prst="wedgeEllipseCallout">
            <a:avLst>
              <a:gd name="adj1" fmla="val 29247"/>
              <a:gd name="adj2" fmla="val -6405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</a:bodyPr>
          <a:lstStyle/>
          <a:p>
            <a:pPr defTabSz="844083"/>
            <a:r>
              <a:rPr lang="ja-JP" altLang="en-US" sz="1846" dirty="0">
                <a:solidFill>
                  <a:srgbClr val="FF0000"/>
                </a:solidFill>
              </a:rPr>
              <a:t>コードの赤いところが書き加える部分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BE284FF-8B36-48FF-9ABF-ABF248CD0A02}"/>
              </a:ext>
            </a:extLst>
          </p:cNvPr>
          <p:cNvSpPr/>
          <p:nvPr/>
        </p:nvSpPr>
        <p:spPr>
          <a:xfrm>
            <a:off x="977548" y="5004406"/>
            <a:ext cx="88084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err="1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GetComponent</a:t>
            </a:r>
            <a:r>
              <a:rPr lang="en-US" altLang="ja-JP" sz="1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Rigidbody</a:t>
            </a:r>
            <a:r>
              <a:rPr lang="en-US" altLang="ja-JP" sz="1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 ();  // </a:t>
            </a:r>
            <a:r>
              <a:rPr lang="en-US" altLang="ja-JP" sz="1400" dirty="0" err="1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rigidbody</a:t>
            </a:r>
            <a:r>
              <a:rPr lang="ja-JP" altLang="en-US" sz="1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を取得</a:t>
            </a:r>
          </a:p>
          <a:p>
            <a:r>
              <a:rPr lang="en-US" altLang="ja-JP" sz="1400" dirty="0" err="1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AddForce</a:t>
            </a:r>
            <a:r>
              <a:rPr lang="en-US" altLang="ja-JP" sz="1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(</a:t>
            </a:r>
            <a:r>
              <a:rPr lang="ja-JP" altLang="en-US" sz="1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力を設定</a:t>
            </a:r>
            <a:r>
              <a:rPr lang="en-US" altLang="ja-JP" sz="1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</a:t>
            </a:r>
          </a:p>
          <a:p>
            <a:r>
              <a:rPr lang="en-US" altLang="ja-JP" sz="1400" dirty="0" err="1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ForceMode.VelocityChange</a:t>
            </a:r>
            <a:r>
              <a:rPr lang="ja-JP" altLang="en-US" sz="1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質量を無視してリジッドボディにインスタント速度変化</a:t>
            </a:r>
            <a:r>
              <a:rPr lang="en-US" altLang="ja-JP" sz="1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  // </a:t>
            </a:r>
            <a:r>
              <a:rPr lang="ja-JP" altLang="en-US" sz="1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力を加える</a:t>
            </a:r>
          </a:p>
        </p:txBody>
      </p:sp>
    </p:spTree>
    <p:extLst>
      <p:ext uri="{BB962C8B-B14F-4D97-AF65-F5344CB8AC3E}">
        <p14:creationId xmlns:p14="http://schemas.microsoft.com/office/powerpoint/2010/main" val="1849697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0DDE28A-358E-49F7-AD3D-2BB159F66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5722230-4FE6-4D2F-9C1E-9653754B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2</a:t>
            </a:fld>
            <a:endParaRPr lang="en-US" altLang="ja-JP" dirty="0"/>
          </a:p>
        </p:txBody>
      </p:sp>
      <p:pic>
        <p:nvPicPr>
          <p:cNvPr id="18" name="コンテンツ プレースホルダー 17" descr="スクリーンショット, 抽象 が含まれている画像&#10;&#10;自動的に生成された説明">
            <a:extLst>
              <a:ext uri="{FF2B5EF4-FFF2-40B4-BE49-F238E27FC236}">
                <a16:creationId xmlns:a16="http://schemas.microsoft.com/office/drawing/2014/main" id="{356DD34A-E812-43D1-8D3D-6DFF1EC03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1" y="1100277"/>
            <a:ext cx="8836378" cy="4970463"/>
          </a:xfrm>
        </p:spPr>
      </p:pic>
      <p:sp>
        <p:nvSpPr>
          <p:cNvPr id="20" name="楕円 19">
            <a:extLst>
              <a:ext uri="{FF2B5EF4-FFF2-40B4-BE49-F238E27FC236}">
                <a16:creationId xmlns:a16="http://schemas.microsoft.com/office/drawing/2014/main" id="{AD75FC6E-41CC-4418-9EE6-9EA4ACFB75EF}"/>
              </a:ext>
            </a:extLst>
          </p:cNvPr>
          <p:cNvSpPr/>
          <p:nvPr/>
        </p:nvSpPr>
        <p:spPr>
          <a:xfrm>
            <a:off x="2244694" y="3233817"/>
            <a:ext cx="1567543" cy="35169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8E3770A-A38A-4C89-A083-EA58261CFA17}"/>
              </a:ext>
            </a:extLst>
          </p:cNvPr>
          <p:cNvSpPr/>
          <p:nvPr/>
        </p:nvSpPr>
        <p:spPr>
          <a:xfrm>
            <a:off x="4572000" y="5673831"/>
            <a:ext cx="3626314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ja-JP" altLang="en-US" dirty="0"/>
              <a:t>UnityHubSetup.exeをインストール</a:t>
            </a:r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FC2D722E-E7FA-42A5-9D50-9C61C30E4A42}"/>
              </a:ext>
            </a:extLst>
          </p:cNvPr>
          <p:cNvSpPr/>
          <p:nvPr/>
        </p:nvSpPr>
        <p:spPr>
          <a:xfrm rot="2898954">
            <a:off x="2823835" y="4493530"/>
            <a:ext cx="2768681" cy="230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CD0F834F-18C3-41FA-8D61-29A05FA6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24" y="53921"/>
            <a:ext cx="8970337" cy="822642"/>
          </a:xfrm>
        </p:spPr>
        <p:txBody>
          <a:bodyPr>
            <a:noAutofit/>
          </a:bodyPr>
          <a:lstStyle/>
          <a:p>
            <a:r>
              <a:rPr lang="en-US" altLang="ja-JP" sz="2400" dirty="0">
                <a:hlinkClick r:id="rId3"/>
              </a:rPr>
              <a:t>https://unity3d.com/jp/get-unity/download</a:t>
            </a:r>
            <a:br>
              <a:rPr lang="en-US" altLang="ja-JP" sz="2400" dirty="0"/>
            </a:br>
            <a:r>
              <a:rPr lang="ja-JP" altLang="en-US" sz="2400" dirty="0"/>
              <a:t>上記へアクセスしダウンロード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82968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F09005-267D-024F-BC3C-4A37881B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Visual Studio</a:t>
            </a:r>
            <a:r>
              <a:rPr kumimoji="1" lang="ja-JP" altLang="en-US"/>
              <a:t>上でのコーディング中画面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36438E4-9515-1246-B97B-F5195764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57D22C8-1084-444F-BDA9-708F2E467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20</a:t>
            </a:fld>
            <a:endParaRPr lang="en-US" altLang="ja-JP" dirty="0"/>
          </a:p>
        </p:txBody>
      </p:sp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8706FA6-AFF7-9B4E-9FCB-524D9528A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9" y="1035555"/>
            <a:ext cx="6308521" cy="2810265"/>
          </a:xfrm>
          <a:prstGeom prst="rect">
            <a:avLst/>
          </a:prstGeom>
        </p:spPr>
      </p:pic>
      <p:sp>
        <p:nvSpPr>
          <p:cNvPr id="8" name="楕円 10">
            <a:extLst>
              <a:ext uri="{FF2B5EF4-FFF2-40B4-BE49-F238E27FC236}">
                <a16:creationId xmlns:a16="http://schemas.microsoft.com/office/drawing/2014/main" id="{C8D32295-2C75-B744-9C5E-0A89E8107812}"/>
              </a:ext>
            </a:extLst>
          </p:cNvPr>
          <p:cNvSpPr/>
          <p:nvPr/>
        </p:nvSpPr>
        <p:spPr>
          <a:xfrm>
            <a:off x="342926" y="1822250"/>
            <a:ext cx="1421296" cy="92321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0F52983-F733-ED49-A4F7-77BCAEE2262E}"/>
              </a:ext>
            </a:extLst>
          </p:cNvPr>
          <p:cNvSpPr txBox="1"/>
          <p:nvPr/>
        </p:nvSpPr>
        <p:spPr>
          <a:xfrm>
            <a:off x="1172456" y="3351644"/>
            <a:ext cx="7275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ja-JP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編集するファイルを選択し，編集します．保存した後，</a:t>
            </a:r>
            <a:r>
              <a:rPr kumimoji="1" lang="en-US" altLang="ja-JP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UNITY</a:t>
            </a:r>
            <a:r>
              <a:rPr kumimoji="1" lang="ja-JP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の</a:t>
            </a:r>
            <a:r>
              <a:rPr kumimoji="1" lang="en-US" altLang="ja-JP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Inspector</a:t>
            </a:r>
            <a:r>
              <a:rPr kumimoji="1" lang="ja-JP" alt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側に反映されたことを必ず目視確認すること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3295173-BC4F-5242-A0BA-58ED0496B585}"/>
              </a:ext>
            </a:extLst>
          </p:cNvPr>
          <p:cNvCxnSpPr>
            <a:cxnSpLocks/>
          </p:cNvCxnSpPr>
          <p:nvPr/>
        </p:nvCxnSpPr>
        <p:spPr>
          <a:xfrm flipV="1">
            <a:off x="875647" y="2374815"/>
            <a:ext cx="0" cy="158514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45CDE40E-3997-4449-A3DC-7C5021EAC7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96"/>
          <a:stretch/>
        </p:blipFill>
        <p:spPr>
          <a:xfrm>
            <a:off x="671455" y="4550758"/>
            <a:ext cx="6249982" cy="2307242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9B215BA-7D49-7644-B2A7-416931A22F3E}"/>
              </a:ext>
            </a:extLst>
          </p:cNvPr>
          <p:cNvSpPr txBox="1"/>
          <p:nvPr/>
        </p:nvSpPr>
        <p:spPr>
          <a:xfrm>
            <a:off x="1053574" y="3959961"/>
            <a:ext cx="692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編集する際，必ず目的とするファイルを選択しているか確認すること．前回編集したファイルが選択されている場合がある．</a:t>
            </a:r>
          </a:p>
        </p:txBody>
      </p:sp>
      <p:sp>
        <p:nvSpPr>
          <p:cNvPr id="14" name="楕円 10">
            <a:extLst>
              <a:ext uri="{FF2B5EF4-FFF2-40B4-BE49-F238E27FC236}">
                <a16:creationId xmlns:a16="http://schemas.microsoft.com/office/drawing/2014/main" id="{3C81AF26-587E-42C0-806B-FAB718D0F1CF}"/>
              </a:ext>
            </a:extLst>
          </p:cNvPr>
          <p:cNvSpPr/>
          <p:nvPr/>
        </p:nvSpPr>
        <p:spPr>
          <a:xfrm>
            <a:off x="671455" y="5006708"/>
            <a:ext cx="1421296" cy="92321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A001397E-2FBF-4BBD-B1FF-2901B453C5D9}"/>
              </a:ext>
            </a:extLst>
          </p:cNvPr>
          <p:cNvCxnSpPr>
            <a:cxnSpLocks/>
          </p:cNvCxnSpPr>
          <p:nvPr/>
        </p:nvCxnSpPr>
        <p:spPr>
          <a:xfrm>
            <a:off x="1028047" y="4412609"/>
            <a:ext cx="0" cy="10557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96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ボールに初速度を付ける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保存すると，</a:t>
            </a:r>
            <a:r>
              <a:rPr lang="en-US" altLang="ja-JP" dirty="0"/>
              <a:t>Inspector</a:t>
            </a:r>
            <a:r>
              <a:rPr lang="ja-JP" altLang="en-US" dirty="0"/>
              <a:t>に反映される</a:t>
            </a:r>
            <a:endParaRPr lang="en-US" altLang="ja-JP" dirty="0"/>
          </a:p>
          <a:p>
            <a:r>
              <a:rPr kumimoji="1" lang="en-US" altLang="ja-JP" dirty="0"/>
              <a:t>Assets</a:t>
            </a:r>
            <a:r>
              <a:rPr kumimoji="1" lang="ja-JP" altLang="en-US"/>
              <a:t>の</a:t>
            </a:r>
            <a:r>
              <a:rPr kumimoji="1" lang="en-US" altLang="ja-JP" dirty="0"/>
              <a:t>ball</a:t>
            </a:r>
            <a:r>
              <a:rPr kumimoji="1" lang="ja-JP" altLang="en-US" dirty="0"/>
              <a:t>を</a:t>
            </a:r>
            <a:r>
              <a:rPr kumimoji="1" lang="en-US" altLang="ja-JP" dirty="0"/>
              <a:t>Hierarchy</a:t>
            </a:r>
            <a:r>
              <a:rPr kumimoji="1" lang="ja-JP" altLang="en-US" dirty="0"/>
              <a:t>の</a:t>
            </a:r>
            <a:r>
              <a:rPr kumimoji="1" lang="en-US" altLang="ja-JP" dirty="0"/>
              <a:t>Sphere</a:t>
            </a:r>
            <a:r>
              <a:rPr kumimoji="1" lang="ja-JP" altLang="en-US" dirty="0"/>
              <a:t>にドラッグ</a:t>
            </a:r>
            <a:r>
              <a:rPr kumimoji="1" lang="en-US" altLang="ja-JP" dirty="0"/>
              <a:t>&amp;</a:t>
            </a:r>
            <a:r>
              <a:rPr kumimoji="1" lang="ja-JP" altLang="en-US" dirty="0"/>
              <a:t>ドロップ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21</a:t>
            </a:fld>
            <a:endParaRPr lang="en-US" altLang="ja-JP" dirty="0"/>
          </a:p>
        </p:txBody>
      </p:sp>
      <p:pic>
        <p:nvPicPr>
          <p:cNvPr id="8" name="図 7" descr="スクリーンショット 2017-06-11 8.29.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65" y="2416796"/>
            <a:ext cx="3866365" cy="3805442"/>
          </a:xfrm>
          <a:prstGeom prst="rect">
            <a:avLst/>
          </a:prstGeom>
        </p:spPr>
      </p:pic>
      <p:pic>
        <p:nvPicPr>
          <p:cNvPr id="9" name="図 8" descr="スクリーンショット 2017-06-11 8.29.5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801" y="2345764"/>
            <a:ext cx="2576670" cy="4489565"/>
          </a:xfrm>
          <a:prstGeom prst="rect">
            <a:avLst/>
          </a:prstGeom>
        </p:spPr>
      </p:pic>
      <p:sp>
        <p:nvSpPr>
          <p:cNvPr id="10" name="楕円 10">
            <a:extLst>
              <a:ext uri="{FF2B5EF4-FFF2-40B4-BE49-F238E27FC236}">
                <a16:creationId xmlns:a16="http://schemas.microsoft.com/office/drawing/2014/main" id="{C08BF843-2E9F-B44D-90F3-B703A7B845CE}"/>
              </a:ext>
            </a:extLst>
          </p:cNvPr>
          <p:cNvSpPr/>
          <p:nvPr/>
        </p:nvSpPr>
        <p:spPr>
          <a:xfrm>
            <a:off x="276004" y="3429000"/>
            <a:ext cx="3525392" cy="2586751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73057369-BFF3-4E49-85BA-2D4DBB16AC15}"/>
              </a:ext>
            </a:extLst>
          </p:cNvPr>
          <p:cNvSpPr/>
          <p:nvPr/>
        </p:nvSpPr>
        <p:spPr>
          <a:xfrm>
            <a:off x="5522615" y="5621661"/>
            <a:ext cx="1665301" cy="1063640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BBC1FF8-B7C6-6645-9EF2-129DBCB03FD7}"/>
              </a:ext>
            </a:extLst>
          </p:cNvPr>
          <p:cNvCxnSpPr/>
          <p:nvPr/>
        </p:nvCxnSpPr>
        <p:spPr>
          <a:xfrm flipH="1" flipV="1">
            <a:off x="5522615" y="3429000"/>
            <a:ext cx="679402" cy="21926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14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351E-07B3-624B-8A7B-DD64BDB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保存して動作確認をする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1DBBCE70-F210-E54D-AC48-CBCEAA4B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コンパイルエラーが発生したら，コードを修正する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4B6ED1-81FE-8B44-9C7F-A40EA2F1C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7A2579D-B6A0-1847-835D-BF787C69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22</a:t>
            </a:fld>
            <a:endParaRPr lang="en-US" altLang="ja-JP" dirty="0"/>
          </a:p>
        </p:txBody>
      </p:sp>
      <p:pic>
        <p:nvPicPr>
          <p:cNvPr id="7" name="図 6" descr="パソコンの画面&#10;&#10;自動的に生成された説明">
            <a:extLst>
              <a:ext uri="{FF2B5EF4-FFF2-40B4-BE49-F238E27FC236}">
                <a16:creationId xmlns:a16="http://schemas.microsoft.com/office/drawing/2014/main" id="{7A4E87C5-406C-9A4A-838D-2E4FF0639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6521"/>
            <a:ext cx="9144000" cy="4461451"/>
          </a:xfrm>
          <a:prstGeom prst="rect">
            <a:avLst/>
          </a:prstGeom>
        </p:spPr>
      </p:pic>
      <p:sp>
        <p:nvSpPr>
          <p:cNvPr id="9" name="楕円 10">
            <a:extLst>
              <a:ext uri="{FF2B5EF4-FFF2-40B4-BE49-F238E27FC236}">
                <a16:creationId xmlns:a16="http://schemas.microsoft.com/office/drawing/2014/main" id="{2EC00F0D-C42C-7A43-BE66-90E0FB332DD0}"/>
              </a:ext>
            </a:extLst>
          </p:cNvPr>
          <p:cNvSpPr/>
          <p:nvPr/>
        </p:nvSpPr>
        <p:spPr>
          <a:xfrm>
            <a:off x="3465215" y="1603754"/>
            <a:ext cx="1665301" cy="710631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10">
            <a:extLst>
              <a:ext uri="{FF2B5EF4-FFF2-40B4-BE49-F238E27FC236}">
                <a16:creationId xmlns:a16="http://schemas.microsoft.com/office/drawing/2014/main" id="{82567F33-DE1D-0147-9B37-E336EDA7FA0C}"/>
              </a:ext>
            </a:extLst>
          </p:cNvPr>
          <p:cNvSpPr/>
          <p:nvPr/>
        </p:nvSpPr>
        <p:spPr>
          <a:xfrm>
            <a:off x="7822096" y="2163658"/>
            <a:ext cx="755374" cy="710631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6270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323" dirty="0"/>
              <a:t>ボールを理想的物体特性マテリアルにする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Assets </a:t>
            </a:r>
            <a:r>
              <a:rPr kumimoji="1" lang="ja-JP" altLang="en-US" dirty="0"/>
              <a:t>→</a:t>
            </a:r>
            <a:r>
              <a:rPr kumimoji="1" lang="en-US" altLang="ja-JP" dirty="0"/>
              <a:t> Create </a:t>
            </a:r>
            <a:r>
              <a:rPr lang="ja-JP" altLang="en-US" dirty="0"/>
              <a:t>→</a:t>
            </a:r>
            <a:r>
              <a:rPr kumimoji="1" lang="en-US" altLang="ja-JP" dirty="0"/>
              <a:t> Physic Material</a:t>
            </a:r>
            <a:r>
              <a:rPr kumimoji="1" lang="ja-JP" altLang="en-US" dirty="0"/>
              <a:t>（物理特性マテリアル）を選択し，出来たファイルの名前を</a:t>
            </a:r>
            <a:r>
              <a:rPr lang="en-US" altLang="ja-JP" dirty="0"/>
              <a:t>perfect</a:t>
            </a:r>
            <a:r>
              <a:rPr lang="ja-JP" altLang="en-US" dirty="0"/>
              <a:t>（理想的）とする．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23</a:t>
            </a:fld>
            <a:endParaRPr lang="en-US" altLang="ja-JP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2817"/>
            <a:ext cx="5711957" cy="2965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図 5" descr="スクリーンショット 2017-06-11 8.35.2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250" y="3228401"/>
            <a:ext cx="2914541" cy="2314656"/>
          </a:xfrm>
          <a:prstGeom prst="rect">
            <a:avLst/>
          </a:prstGeom>
        </p:spPr>
      </p:pic>
      <p:sp>
        <p:nvSpPr>
          <p:cNvPr id="8" name="楕円 10">
            <a:extLst>
              <a:ext uri="{FF2B5EF4-FFF2-40B4-BE49-F238E27FC236}">
                <a16:creationId xmlns:a16="http://schemas.microsoft.com/office/drawing/2014/main" id="{72ECBD0C-FA82-A243-ABA0-3038B4874B80}"/>
              </a:ext>
            </a:extLst>
          </p:cNvPr>
          <p:cNvSpPr/>
          <p:nvPr/>
        </p:nvSpPr>
        <p:spPr>
          <a:xfrm>
            <a:off x="6931821" y="3663917"/>
            <a:ext cx="1665301" cy="135534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10">
            <a:extLst>
              <a:ext uri="{FF2B5EF4-FFF2-40B4-BE49-F238E27FC236}">
                <a16:creationId xmlns:a16="http://schemas.microsoft.com/office/drawing/2014/main" id="{1832D6AC-EC14-CE47-BF6F-3EA741C5B47A}"/>
              </a:ext>
            </a:extLst>
          </p:cNvPr>
          <p:cNvSpPr/>
          <p:nvPr/>
        </p:nvSpPr>
        <p:spPr>
          <a:xfrm>
            <a:off x="3088691" y="5231006"/>
            <a:ext cx="1665301" cy="1063640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8586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692" dirty="0"/>
              <a:t>ボールを理想的物理マテリアルにする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perfect</a:t>
            </a:r>
            <a:r>
              <a:rPr lang="ja-JP" altLang="en-US" dirty="0"/>
              <a:t>の</a:t>
            </a:r>
            <a:r>
              <a:rPr lang="en-US" altLang="ja-JP" dirty="0"/>
              <a:t>Inspector</a:t>
            </a:r>
            <a:r>
              <a:rPr lang="ja-JP" altLang="en-US" dirty="0"/>
              <a:t>の</a:t>
            </a:r>
            <a:r>
              <a:rPr lang="en-US" altLang="ja-JP" dirty="0"/>
              <a:t>Dynamic Friction</a:t>
            </a:r>
            <a:r>
              <a:rPr lang="ja-JP" altLang="en-US" dirty="0"/>
              <a:t>（動的摩擦）と</a:t>
            </a:r>
            <a:r>
              <a:rPr lang="en-US" altLang="ja-JP" dirty="0"/>
              <a:t>Static Friction</a:t>
            </a:r>
            <a:r>
              <a:rPr lang="ja-JP" altLang="en-US" dirty="0"/>
              <a:t>（静的摩擦）を</a:t>
            </a:r>
            <a:r>
              <a:rPr lang="en-US" altLang="ja-JP" dirty="0"/>
              <a:t>0に、Bouncinessを１にする。FrictionCombineを </a:t>
            </a:r>
            <a:r>
              <a:rPr lang="en-US" altLang="ja-JP" dirty="0" err="1"/>
              <a:t>Minimumに、BounceCombineをMaximumにする</a:t>
            </a:r>
            <a:r>
              <a:rPr lang="en-US" altLang="ja-JP" dirty="0"/>
              <a:t>。</a:t>
            </a:r>
            <a:endParaRPr lang="ja-JP" altLang="en-US" dirty="0" err="1"/>
          </a:p>
          <a:p>
            <a:r>
              <a:rPr lang="ja-JP" altLang="en-US" dirty="0"/>
              <a:t>その後</a:t>
            </a:r>
            <a:r>
              <a:rPr lang="en-US" altLang="ja-JP" dirty="0"/>
              <a:t>perfect</a:t>
            </a:r>
            <a:r>
              <a:rPr lang="ja-JP" altLang="en-US" dirty="0"/>
              <a:t>を</a:t>
            </a:r>
            <a:r>
              <a:rPr lang="en-US" altLang="ja-JP" dirty="0"/>
              <a:t>Sphere</a:t>
            </a:r>
            <a:r>
              <a:rPr lang="ja-JP" altLang="en-US" dirty="0"/>
              <a:t>にドラッグ</a:t>
            </a:r>
            <a:r>
              <a:rPr lang="en-US" altLang="ja-JP" dirty="0"/>
              <a:t>&amp;</a:t>
            </a:r>
            <a:r>
              <a:rPr lang="ja-JP" altLang="en-US" dirty="0"/>
              <a:t>ドロップ</a:t>
            </a:r>
            <a:endParaRPr lang="en-US" altLang="ja-JP" dirty="0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24</a:t>
            </a:fld>
            <a:endParaRPr lang="en-US" altLang="ja-JP" dirty="0"/>
          </a:p>
        </p:txBody>
      </p:sp>
      <p:pic>
        <p:nvPicPr>
          <p:cNvPr id="9" name="図 8" descr="スクリーンショット 2017-06-11 8.36.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54" y="3651582"/>
            <a:ext cx="4796922" cy="2490664"/>
          </a:xfrm>
          <a:prstGeom prst="rect">
            <a:avLst/>
          </a:prstGeom>
        </p:spPr>
      </p:pic>
      <p:sp>
        <p:nvSpPr>
          <p:cNvPr id="10" name="楕円 10">
            <a:extLst>
              <a:ext uri="{FF2B5EF4-FFF2-40B4-BE49-F238E27FC236}">
                <a16:creationId xmlns:a16="http://schemas.microsoft.com/office/drawing/2014/main" id="{D1E27057-7E57-6A43-9E61-98E73A84DFFE}"/>
              </a:ext>
            </a:extLst>
          </p:cNvPr>
          <p:cNvSpPr/>
          <p:nvPr/>
        </p:nvSpPr>
        <p:spPr>
          <a:xfrm>
            <a:off x="1815320" y="4305459"/>
            <a:ext cx="1665301" cy="1412315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0587D3D6-9E08-184D-A706-E029169F4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310" y="3651582"/>
            <a:ext cx="1732031" cy="3155618"/>
          </a:xfrm>
          <a:prstGeom prst="rect">
            <a:avLst/>
          </a:prstGeom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02F3B5D3-47FF-3544-98D6-8CEFB7DD8985}"/>
              </a:ext>
            </a:extLst>
          </p:cNvPr>
          <p:cNvSpPr/>
          <p:nvPr/>
        </p:nvSpPr>
        <p:spPr>
          <a:xfrm>
            <a:off x="6673325" y="5962916"/>
            <a:ext cx="1189463" cy="86968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0">
            <a:extLst>
              <a:ext uri="{FF2B5EF4-FFF2-40B4-BE49-F238E27FC236}">
                <a16:creationId xmlns:a16="http://schemas.microsoft.com/office/drawing/2014/main" id="{DB4F48D1-6AA2-1D41-9189-D0E2B734BA43}"/>
              </a:ext>
            </a:extLst>
          </p:cNvPr>
          <p:cNvSpPr/>
          <p:nvPr/>
        </p:nvSpPr>
        <p:spPr>
          <a:xfrm>
            <a:off x="5647364" y="3502723"/>
            <a:ext cx="1189463" cy="86968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2B7F1F1-80FC-314F-A645-446D4C3EB8D4}"/>
              </a:ext>
            </a:extLst>
          </p:cNvPr>
          <p:cNvCxnSpPr>
            <a:cxnSpLocks/>
            <a:endCxn id="12" idx="4"/>
          </p:cNvCxnSpPr>
          <p:nvPr/>
        </p:nvCxnSpPr>
        <p:spPr>
          <a:xfrm flipH="1" flipV="1">
            <a:off x="6242096" y="4372407"/>
            <a:ext cx="895636" cy="16709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1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CE5786-D98A-5545-BBCC-EB6FD00A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</a:t>
            </a:r>
            <a:r>
              <a:rPr kumimoji="1" lang="en-US" altLang="ja-JP" dirty="0"/>
              <a:t>erfect</a:t>
            </a:r>
            <a:r>
              <a:rPr kumimoji="1" lang="ja-JP" altLang="en-US"/>
              <a:t>が入ったか否かを確認する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CF6CE2C-9EF2-E845-BF34-C65A9811E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2A3938D-A7E1-B542-BE19-A4723E35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25</a:t>
            </a:fld>
            <a:endParaRPr lang="en-US" altLang="ja-JP" dirty="0"/>
          </a:p>
        </p:txBody>
      </p:sp>
      <p:pic>
        <p:nvPicPr>
          <p:cNvPr id="7" name="図 6" descr="パソコンのスクリーンショット&#10;&#10;自動的に生成された説明">
            <a:extLst>
              <a:ext uri="{FF2B5EF4-FFF2-40B4-BE49-F238E27FC236}">
                <a16:creationId xmlns:a16="http://schemas.microsoft.com/office/drawing/2014/main" id="{FC732853-25BF-8141-A975-068322B0F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43" y="1122830"/>
            <a:ext cx="6503927" cy="5181641"/>
          </a:xfrm>
          <a:prstGeom prst="rect">
            <a:avLst/>
          </a:prstGeom>
        </p:spPr>
      </p:pic>
      <p:sp>
        <p:nvSpPr>
          <p:cNvPr id="8" name="楕円 10">
            <a:extLst>
              <a:ext uri="{FF2B5EF4-FFF2-40B4-BE49-F238E27FC236}">
                <a16:creationId xmlns:a16="http://schemas.microsoft.com/office/drawing/2014/main" id="{D5466D27-510D-CC4F-B03F-78D3E6DA8392}"/>
              </a:ext>
            </a:extLst>
          </p:cNvPr>
          <p:cNvSpPr/>
          <p:nvPr/>
        </p:nvSpPr>
        <p:spPr>
          <a:xfrm>
            <a:off x="4929733" y="4865486"/>
            <a:ext cx="1999644" cy="86968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80CB25-AB73-6343-96F6-2EEE28B7DFC2}"/>
              </a:ext>
            </a:extLst>
          </p:cNvPr>
          <p:cNvSpPr txBox="1"/>
          <p:nvPr/>
        </p:nvSpPr>
        <p:spPr>
          <a:xfrm>
            <a:off x="7010400" y="4865486"/>
            <a:ext cx="1913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操作したら，確実にドロップできたか否か，こまめに確認する</a:t>
            </a:r>
          </a:p>
        </p:txBody>
      </p:sp>
    </p:spTree>
    <p:extLst>
      <p:ext uri="{BB962C8B-B14F-4D97-AF65-F5344CB8AC3E}">
        <p14:creationId xmlns:p14="http://schemas.microsoft.com/office/powerpoint/2010/main" val="251310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ボールを理想的物体にする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perfect</a:t>
            </a:r>
            <a:r>
              <a:rPr lang="ja-JP" altLang="en-US" dirty="0"/>
              <a:t>を</a:t>
            </a:r>
            <a:r>
              <a:rPr lang="en-US" altLang="ja-JP" dirty="0"/>
              <a:t>4</a:t>
            </a:r>
            <a:r>
              <a:rPr lang="ja-JP" altLang="en-US" dirty="0" err="1"/>
              <a:t>つの</a:t>
            </a:r>
            <a:r>
              <a:rPr lang="en-US" altLang="ja-JP" dirty="0"/>
              <a:t>Cube</a:t>
            </a:r>
            <a:r>
              <a:rPr lang="ja-JP" altLang="en-US" dirty="0" err="1"/>
              <a:t>にも</a:t>
            </a:r>
            <a:r>
              <a:rPr lang="ja-JP" altLang="en-US" dirty="0"/>
              <a:t>ドラッグ</a:t>
            </a:r>
            <a:r>
              <a:rPr lang="en-US" altLang="ja-JP" dirty="0"/>
              <a:t>&amp;</a:t>
            </a:r>
            <a:r>
              <a:rPr lang="ja-JP" altLang="en-US" dirty="0"/>
              <a:t>ドロップ</a:t>
            </a:r>
            <a:endParaRPr lang="en-US" altLang="ja-JP" dirty="0"/>
          </a:p>
          <a:p>
            <a:r>
              <a:rPr lang="en-US" altLang="ja-JP" dirty="0"/>
              <a:t>Sphere</a:t>
            </a:r>
            <a:r>
              <a:rPr lang="ja-JP" altLang="en-US" dirty="0"/>
              <a:t>を選択し，</a:t>
            </a:r>
            <a:r>
              <a:rPr lang="en-US" altLang="ja-JP" dirty="0"/>
              <a:t>Use Gravity</a:t>
            </a:r>
            <a:r>
              <a:rPr lang="ja-JP" altLang="en-US" dirty="0"/>
              <a:t>のチェックを外し，</a:t>
            </a:r>
            <a:r>
              <a:rPr lang="en-US" altLang="ja-JP" dirty="0"/>
              <a:t>Freeze Position</a:t>
            </a:r>
            <a:r>
              <a:rPr lang="ja-JP" altLang="en-US" dirty="0"/>
              <a:t>の</a:t>
            </a:r>
            <a:r>
              <a:rPr lang="en-US" altLang="ja-JP" dirty="0"/>
              <a:t>Z</a:t>
            </a:r>
            <a:r>
              <a:rPr lang="ja-JP" altLang="en-US" dirty="0"/>
              <a:t>にチェックを入れる</a:t>
            </a: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26</a:t>
            </a:fld>
            <a:endParaRPr lang="en-US" altLang="ja-JP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54" y="2628336"/>
            <a:ext cx="7057447" cy="366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4951295" y="4664772"/>
            <a:ext cx="1565251" cy="199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4965530" y="5609077"/>
            <a:ext cx="2349669" cy="199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189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351E-07B3-624B-8A7B-DD64BDB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保存して動作確認をする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1DBBCE70-F210-E54D-AC48-CBCEAA4B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ボールが縦横無尽に飛び回るようになりました</a:t>
            </a:r>
            <a:r>
              <a:rPr lang="en-US" altLang="ja-JP" dirty="0"/>
              <a:t> ;-) </a:t>
            </a:r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4B6ED1-81FE-8B44-9C7F-A40EA2F1C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7A2579D-B6A0-1847-835D-BF787C69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27</a:t>
            </a:fld>
            <a:endParaRPr lang="en-US" altLang="ja-JP" dirty="0"/>
          </a:p>
        </p:txBody>
      </p:sp>
      <p:pic>
        <p:nvPicPr>
          <p:cNvPr id="7" name="図 6" descr="パソコンの画面&#10;&#10;自動的に生成された説明">
            <a:extLst>
              <a:ext uri="{FF2B5EF4-FFF2-40B4-BE49-F238E27FC236}">
                <a16:creationId xmlns:a16="http://schemas.microsoft.com/office/drawing/2014/main" id="{7A4E87C5-406C-9A4A-838D-2E4FF0639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6521"/>
            <a:ext cx="9144000" cy="446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08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コントロールバーの作成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2032" y="943569"/>
            <a:ext cx="9071298" cy="4970861"/>
          </a:xfrm>
        </p:spPr>
        <p:txBody>
          <a:bodyPr/>
          <a:lstStyle/>
          <a:p>
            <a:r>
              <a:rPr lang="en-US" altLang="ja-JP" b="1" dirty="0" err="1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GameObject</a:t>
            </a:r>
            <a:r>
              <a:rPr lang="en-US" altLang="ja-JP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 </a:t>
            </a:r>
            <a:r>
              <a:rPr lang="ja-JP" altLang="en-US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→ 3D Object</a:t>
            </a:r>
            <a:r>
              <a:rPr lang="en-US" altLang="ja-JP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 </a:t>
            </a:r>
            <a:r>
              <a:rPr lang="ja-JP" altLang="en-US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→ </a:t>
            </a:r>
            <a:r>
              <a:rPr lang="en-US" altLang="ja-JP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Cube</a:t>
            </a:r>
            <a:r>
              <a:rPr lang="ja-JP" altLang="en-US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を選択</a:t>
            </a:r>
            <a:endParaRPr lang="en-US" altLang="ja-JP" b="1" dirty="0">
              <a:latin typeface="Courier New" panose="02070309020205020404" pitchFamily="49" charset="0"/>
              <a:ea typeface="ＭＳ Ｐゴシック" panose="020B0600070205080204" pitchFamily="50" charset="-128"/>
              <a:cs typeface="Courier New" panose="02070309020205020404" pitchFamily="49" charset="0"/>
            </a:endParaRPr>
          </a:p>
          <a:p>
            <a:pPr lvl="1"/>
            <a:r>
              <a:rPr lang="en-US" altLang="ja-JP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Position : X=0, Y=-5, Z=0</a:t>
            </a:r>
          </a:p>
          <a:p>
            <a:pPr lvl="1"/>
            <a:r>
              <a:rPr lang="en-US" altLang="ja-JP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Scale    : X=3, Y=1, Z=1</a:t>
            </a:r>
          </a:p>
          <a:p>
            <a:r>
              <a:rPr lang="ja-JP" altLang="en-US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名前を</a:t>
            </a:r>
            <a:r>
              <a:rPr lang="en-US" altLang="ja-JP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Cube</a:t>
            </a:r>
            <a:r>
              <a:rPr lang="ja-JP" altLang="en-US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から</a:t>
            </a:r>
            <a:r>
              <a:rPr lang="en-US" altLang="ja-JP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Controller</a:t>
            </a:r>
            <a:r>
              <a:rPr lang="ja-JP" altLang="en-US" b="1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にリネーム（スペルを間違わないように）</a:t>
            </a:r>
            <a:endParaRPr lang="en-US" altLang="ja-JP" b="1" dirty="0">
              <a:latin typeface="Courier New" panose="02070309020205020404" pitchFamily="49" charset="0"/>
              <a:ea typeface="ＭＳ Ｐゴシック" panose="020B0600070205080204" pitchFamily="50" charset="-128"/>
              <a:cs typeface="Courier New" panose="02070309020205020404" pitchFamily="49" charset="0"/>
            </a:endParaRPr>
          </a:p>
          <a:p>
            <a:r>
              <a:rPr lang="en-US" altLang="ja-JP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Controller</a:t>
            </a:r>
            <a:r>
              <a:rPr lang="ja-JP" altLang="en-US" b="1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を選択した状態で，</a:t>
            </a:r>
            <a:r>
              <a:rPr lang="en-US" altLang="ja-JP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Component </a:t>
            </a:r>
            <a:r>
              <a:rPr lang="ja-JP" altLang="en-US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→</a:t>
            </a:r>
            <a:r>
              <a:rPr lang="en-US" altLang="ja-JP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 Physics </a:t>
            </a:r>
            <a:r>
              <a:rPr lang="ja-JP" altLang="en-US" b="1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→</a:t>
            </a:r>
            <a:r>
              <a:rPr lang="en-US" altLang="ja-JP" b="1" dirty="0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b="1" dirty="0" err="1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Rigidbody</a:t>
            </a:r>
            <a:r>
              <a:rPr lang="ja-JP" altLang="en-US" b="1">
                <a:latin typeface="Courier New" panose="02070309020205020404" pitchFamily="49" charset="0"/>
                <a:ea typeface="ＭＳ Ｐゴシック" panose="020B0600070205080204" pitchFamily="50" charset="-128"/>
                <a:cs typeface="Courier New" panose="02070309020205020404" pitchFamily="49" charset="0"/>
              </a:rPr>
              <a:t>（剛体）を選択，属性を付与</a:t>
            </a:r>
            <a:endParaRPr lang="en-US" altLang="ja-JP" b="1" dirty="0">
              <a:latin typeface="Courier New" panose="02070309020205020404" pitchFamily="49" charset="0"/>
              <a:ea typeface="ＭＳ Ｐゴシック" panose="020B0600070205080204" pitchFamily="50" charset="-128"/>
              <a:cs typeface="Courier New" panose="02070309020205020404" pitchFamily="49" charset="0"/>
            </a:endParaRPr>
          </a:p>
          <a:p>
            <a:endParaRPr lang="en-US" altLang="ja-JP" b="1" dirty="0">
              <a:latin typeface="Courier New" panose="02070309020205020404" pitchFamily="49" charset="0"/>
              <a:ea typeface="ＭＳ Ｐゴシック" panose="020B0600070205080204" pitchFamily="50" charset="-128"/>
              <a:cs typeface="Courier New" panose="02070309020205020404" pitchFamily="49" charset="0"/>
            </a:endParaRPr>
          </a:p>
          <a:p>
            <a:endParaRPr lang="en-US" altLang="ja-JP" b="1" dirty="0">
              <a:latin typeface="Courier New" panose="02070309020205020404" pitchFamily="49" charset="0"/>
              <a:ea typeface="ＭＳ Ｐゴシック" panose="020B0600070205080204" pitchFamily="50" charset="-128"/>
              <a:cs typeface="Courier New" panose="02070309020205020404" pitchFamily="49" charset="0"/>
            </a:endParaRPr>
          </a:p>
          <a:p>
            <a:endParaRPr lang="en-US" altLang="ja-JP" b="1" dirty="0">
              <a:latin typeface="Courier New" panose="02070309020205020404" pitchFamily="49" charset="0"/>
              <a:ea typeface="ＭＳ Ｐゴシック" panose="020B0600070205080204" pitchFamily="50" charset="-128"/>
              <a:cs typeface="Courier New" panose="02070309020205020404" pitchFamily="49" charset="0"/>
            </a:endParaRPr>
          </a:p>
          <a:p>
            <a:endParaRPr kumimoji="1" lang="ja-JP" altLang="en-US" b="1" dirty="0">
              <a:latin typeface="Courier New" panose="02070309020205020404" pitchFamily="49" charset="0"/>
              <a:ea typeface="ＭＳ Ｐゴシック" panose="020B0600070205080204" pitchFamily="50" charset="-128"/>
              <a:cs typeface="Courier New" panose="02070309020205020404" pitchFamily="49" charset="0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28</a:t>
            </a:fld>
            <a:endParaRPr lang="en-US" altLang="ja-JP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606" y="4385213"/>
            <a:ext cx="5138647" cy="2242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719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コントロールバーの作成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Assets </a:t>
            </a:r>
            <a:r>
              <a:rPr lang="ja-JP" altLang="en-US" dirty="0"/>
              <a:t>→</a:t>
            </a:r>
            <a:r>
              <a:rPr lang="en-US" altLang="ja-JP" dirty="0"/>
              <a:t> Create </a:t>
            </a:r>
            <a:r>
              <a:rPr lang="ja-JP" altLang="en-US" dirty="0"/>
              <a:t>→</a:t>
            </a:r>
            <a:r>
              <a:rPr lang="en-US" altLang="ja-JP" dirty="0"/>
              <a:t> </a:t>
            </a:r>
            <a:r>
              <a:rPr lang="en-US" altLang="ja-JP" dirty="0" err="1"/>
              <a:t>C#script</a:t>
            </a:r>
            <a:r>
              <a:rPr lang="ja-JP" altLang="en-US" dirty="0"/>
              <a:t>を選択</a:t>
            </a:r>
            <a:endParaRPr lang="en-US" altLang="ja-JP" dirty="0"/>
          </a:p>
          <a:p>
            <a:r>
              <a:rPr lang="ja-JP" altLang="en-US" dirty="0"/>
              <a:t>ファイルの</a:t>
            </a:r>
            <a:r>
              <a:rPr lang="ja-JP" altLang="en-US"/>
              <a:t>名前は</a:t>
            </a:r>
            <a:r>
              <a:rPr lang="en-US" altLang="ja-JP" dirty="0"/>
              <a:t>bar</a:t>
            </a:r>
            <a:r>
              <a:rPr lang="ja-JP" altLang="en-US" dirty="0"/>
              <a:t>とする</a:t>
            </a:r>
            <a:endParaRPr lang="en-US" altLang="ja-JP" dirty="0"/>
          </a:p>
          <a:p>
            <a:r>
              <a:rPr lang="en-US" altLang="ja-JP" dirty="0"/>
              <a:t>bar</a:t>
            </a:r>
            <a:r>
              <a:rPr lang="ja-JP" altLang="en-US" dirty="0"/>
              <a:t>を選択し</a:t>
            </a:r>
            <a:r>
              <a:rPr lang="en-US" altLang="ja-JP" dirty="0"/>
              <a:t>Inspector</a:t>
            </a:r>
            <a:r>
              <a:rPr lang="ja-JP" altLang="en-US" dirty="0"/>
              <a:t>の</a:t>
            </a:r>
            <a:r>
              <a:rPr lang="en-US" altLang="ja-JP" dirty="0"/>
              <a:t>Open…</a:t>
            </a:r>
            <a:r>
              <a:rPr lang="ja-JP" altLang="en-US" dirty="0"/>
              <a:t>を選択</a:t>
            </a:r>
          </a:p>
          <a:p>
            <a:endParaRPr lang="ja-JP" altLang="en-US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29</a:t>
            </a:fld>
            <a:endParaRPr lang="en-US" altLang="ja-JP" dirty="0"/>
          </a:p>
        </p:txBody>
      </p:sp>
      <p:pic>
        <p:nvPicPr>
          <p:cNvPr id="7" name="図 6" descr="スクリーンショット 2017-06-11 8.41.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87" y="3467557"/>
            <a:ext cx="3843417" cy="2025563"/>
          </a:xfrm>
          <a:prstGeom prst="rect">
            <a:avLst/>
          </a:prstGeom>
        </p:spPr>
      </p:pic>
      <p:pic>
        <p:nvPicPr>
          <p:cNvPr id="8" name="図 7" descr="スクリーンショット 2017-06-11 8.42.2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429" y="3098280"/>
            <a:ext cx="2779384" cy="2789288"/>
          </a:xfrm>
          <a:prstGeom prst="rect">
            <a:avLst/>
          </a:prstGeom>
        </p:spPr>
      </p:pic>
      <p:sp>
        <p:nvSpPr>
          <p:cNvPr id="4" name="円/楕円 3"/>
          <p:cNvSpPr/>
          <p:nvPr/>
        </p:nvSpPr>
        <p:spPr>
          <a:xfrm>
            <a:off x="6799353" y="3258648"/>
            <a:ext cx="720080" cy="3323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70402715-DA2D-4C41-A674-17FA0D8ED9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2" y="3375612"/>
            <a:ext cx="2808252" cy="182597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FF5FCC6-238A-47CF-BF9A-FA6BCD81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UNITY</a:t>
            </a:r>
            <a:r>
              <a:rPr lang="ja-JP" altLang="en-US" dirty="0"/>
              <a:t>のインストールについて</a:t>
            </a:r>
            <a:endParaRPr kumimoji="1" lang="ja-JP" altLang="en-US" dirty="0"/>
          </a:p>
        </p:txBody>
      </p:sp>
      <p:pic>
        <p:nvPicPr>
          <p:cNvPr id="7" name="コンテンツ プレースホルダー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691E58A-F45B-4E28-AD0A-90D269566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10" y="1277384"/>
            <a:ext cx="2347666" cy="1526498"/>
          </a:xfrm>
        </p:spPr>
      </p:pic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7F099B2-1323-40C7-809C-2C5435798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8D227E5-F911-410E-9C55-FCA87C71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3</a:t>
            </a:fld>
            <a:endParaRPr lang="en-US" altLang="ja-JP" dirty="0"/>
          </a:p>
        </p:txBody>
      </p:sp>
      <p:pic>
        <p:nvPicPr>
          <p:cNvPr id="9" name="図 8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817B515D-53AE-476E-8825-42BDB6FE1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164" y="3126647"/>
            <a:ext cx="2808250" cy="1825978"/>
          </a:xfrm>
          <a:prstGeom prst="rect">
            <a:avLst/>
          </a:prstGeom>
        </p:spPr>
      </p:pic>
      <p:pic>
        <p:nvPicPr>
          <p:cNvPr id="11" name="図 10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A7C2AEB-FDF5-4A7F-A390-EBF5017D19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164" y="1165933"/>
            <a:ext cx="2808250" cy="182597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CD93A0A-D1BE-4FD4-8549-7BAEB8B85B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4" y="1063354"/>
            <a:ext cx="2808250" cy="1825978"/>
          </a:xfrm>
          <a:prstGeom prst="rect">
            <a:avLst/>
          </a:prstGeom>
        </p:spPr>
      </p:pic>
      <p:sp>
        <p:nvSpPr>
          <p:cNvPr id="16" name="楕円 15">
            <a:extLst>
              <a:ext uri="{FF2B5EF4-FFF2-40B4-BE49-F238E27FC236}">
                <a16:creationId xmlns:a16="http://schemas.microsoft.com/office/drawing/2014/main" id="{42918C4B-34FD-4EDB-B500-3E37AC92FC45}"/>
              </a:ext>
            </a:extLst>
          </p:cNvPr>
          <p:cNvSpPr/>
          <p:nvPr/>
        </p:nvSpPr>
        <p:spPr>
          <a:xfrm>
            <a:off x="2555193" y="1165933"/>
            <a:ext cx="369481" cy="3433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4158D407-A15B-4FFB-9F2D-8F08962ABEF9}"/>
              </a:ext>
            </a:extLst>
          </p:cNvPr>
          <p:cNvSpPr/>
          <p:nvPr/>
        </p:nvSpPr>
        <p:spPr>
          <a:xfrm>
            <a:off x="5032049" y="4340752"/>
            <a:ext cx="369481" cy="3433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483203B2-23E7-4F5E-9CFA-EF5849BCC560}"/>
              </a:ext>
            </a:extLst>
          </p:cNvPr>
          <p:cNvSpPr/>
          <p:nvPr/>
        </p:nvSpPr>
        <p:spPr>
          <a:xfrm>
            <a:off x="751685" y="4169073"/>
            <a:ext cx="369481" cy="3433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C1B40576-63F2-4903-AFDE-ABB916C8CE49}"/>
              </a:ext>
            </a:extLst>
          </p:cNvPr>
          <p:cNvSpPr/>
          <p:nvPr/>
        </p:nvSpPr>
        <p:spPr>
          <a:xfrm>
            <a:off x="1868681" y="4613114"/>
            <a:ext cx="369481" cy="3433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93DBCD2-24A6-40C9-904A-7FBFD2C0869C}"/>
              </a:ext>
            </a:extLst>
          </p:cNvPr>
          <p:cNvSpPr/>
          <p:nvPr/>
        </p:nvSpPr>
        <p:spPr>
          <a:xfrm>
            <a:off x="3124200" y="1063354"/>
            <a:ext cx="3035564" cy="40128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DAE5DC57-08DD-4B31-8641-3B8E476D2512}"/>
              </a:ext>
            </a:extLst>
          </p:cNvPr>
          <p:cNvSpPr/>
          <p:nvPr/>
        </p:nvSpPr>
        <p:spPr>
          <a:xfrm>
            <a:off x="2924674" y="4223902"/>
            <a:ext cx="199526" cy="3433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EFDFAC66-DFA8-41E5-9F81-10E3B1187F06}"/>
              </a:ext>
            </a:extLst>
          </p:cNvPr>
          <p:cNvSpPr/>
          <p:nvPr/>
        </p:nvSpPr>
        <p:spPr>
          <a:xfrm rot="5400000">
            <a:off x="1420784" y="3054732"/>
            <a:ext cx="199526" cy="3433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7CD28AA1-DE6C-4E98-8747-86D930CA38F5}"/>
              </a:ext>
            </a:extLst>
          </p:cNvPr>
          <p:cNvSpPr/>
          <p:nvPr/>
        </p:nvSpPr>
        <p:spPr>
          <a:xfrm>
            <a:off x="6224192" y="1851096"/>
            <a:ext cx="199526" cy="3433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DB3A62E7-985E-425A-8DE8-2304393A32D8}"/>
              </a:ext>
            </a:extLst>
          </p:cNvPr>
          <p:cNvSpPr/>
          <p:nvPr/>
        </p:nvSpPr>
        <p:spPr>
          <a:xfrm>
            <a:off x="8017098" y="2230631"/>
            <a:ext cx="369481" cy="3433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B67528C-C351-497C-80B7-758AD93B54E5}"/>
              </a:ext>
            </a:extLst>
          </p:cNvPr>
          <p:cNvSpPr/>
          <p:nvPr/>
        </p:nvSpPr>
        <p:spPr>
          <a:xfrm>
            <a:off x="6477953" y="3518253"/>
            <a:ext cx="2621167" cy="10772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 err="1"/>
              <a:t>Unity,Visual</a:t>
            </a:r>
            <a:r>
              <a:rPr lang="ja-JP" altLang="en-US" dirty="0"/>
              <a:t> </a:t>
            </a:r>
            <a:r>
              <a:rPr lang="en-US" altLang="ja-JP" dirty="0"/>
              <a:t>Studio</a:t>
            </a:r>
            <a:r>
              <a:rPr lang="ja-JP" altLang="en-US" dirty="0"/>
              <a:t> </a:t>
            </a:r>
            <a:endParaRPr lang="en-US" altLang="ja-JP" dirty="0"/>
          </a:p>
          <a:p>
            <a:r>
              <a:rPr lang="ja-JP" altLang="en-US" dirty="0"/>
              <a:t>インストールを終了後</a:t>
            </a:r>
            <a:endParaRPr lang="en-US" altLang="ja-JP" dirty="0"/>
          </a:p>
          <a:p>
            <a:r>
              <a:rPr lang="en-US" altLang="ja-JP" sz="1400" dirty="0"/>
              <a:t>※ Visual</a:t>
            </a:r>
            <a:r>
              <a:rPr lang="ja-JP" altLang="en-US" sz="1400" dirty="0"/>
              <a:t> </a:t>
            </a:r>
            <a:r>
              <a:rPr lang="en-US" altLang="ja-JP" sz="1400" dirty="0"/>
              <a:t>Studio</a:t>
            </a:r>
            <a:r>
              <a:rPr lang="ja-JP" altLang="en-US" sz="1400" dirty="0"/>
              <a:t> がインストール</a:t>
            </a:r>
            <a:endParaRPr lang="en-US" altLang="ja-JP" sz="1400" dirty="0"/>
          </a:p>
          <a:p>
            <a:r>
              <a:rPr lang="ja-JP" altLang="en-US" sz="1400" dirty="0"/>
              <a:t>　済みの場合は</a:t>
            </a:r>
            <a:r>
              <a:rPr lang="en-US" altLang="ja-JP" sz="1400" dirty="0"/>
              <a:t>UNITY</a:t>
            </a:r>
            <a:r>
              <a:rPr lang="ja-JP" altLang="en-US" sz="1400" dirty="0"/>
              <a:t>だけ</a:t>
            </a:r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C59826A4-75FE-44CA-80B8-F0CB8F603DC6}"/>
              </a:ext>
            </a:extLst>
          </p:cNvPr>
          <p:cNvSpPr/>
          <p:nvPr/>
        </p:nvSpPr>
        <p:spPr>
          <a:xfrm rot="5400000">
            <a:off x="7431872" y="2906226"/>
            <a:ext cx="199526" cy="3433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69CC6C7A-9309-449D-826D-3DA935FC4306}"/>
              </a:ext>
            </a:extLst>
          </p:cNvPr>
          <p:cNvSpPr/>
          <p:nvPr/>
        </p:nvSpPr>
        <p:spPr>
          <a:xfrm>
            <a:off x="4067351" y="5984374"/>
            <a:ext cx="5076649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/>
              <a:t>G-mail</a:t>
            </a:r>
            <a:r>
              <a:rPr lang="ja-JP" altLang="en-US" dirty="0"/>
              <a:t>でログイン大学のメールアドレスでログイン</a:t>
            </a:r>
            <a:endParaRPr lang="en-US" altLang="ja-JP" dirty="0"/>
          </a:p>
          <a:p>
            <a:r>
              <a:rPr lang="en-US" altLang="ja-JP" dirty="0"/>
              <a:t>unity.com</a:t>
            </a:r>
            <a:r>
              <a:rPr lang="ja-JP" altLang="en-US" dirty="0"/>
              <a:t> に以下を許可します</a:t>
            </a:r>
            <a:r>
              <a:rPr lang="en-US" altLang="ja-JP" dirty="0"/>
              <a:t>:</a:t>
            </a:r>
            <a:r>
              <a:rPr lang="ja-JP" altLang="en-US" dirty="0"/>
              <a:t>→許可</a:t>
            </a:r>
          </a:p>
        </p:txBody>
      </p:sp>
      <p:pic>
        <p:nvPicPr>
          <p:cNvPr id="35" name="図 3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5AC1E52-2219-44EE-8924-866948A677D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44"/>
          <a:stretch/>
        </p:blipFill>
        <p:spPr>
          <a:xfrm>
            <a:off x="4312579" y="5150569"/>
            <a:ext cx="4706224" cy="801713"/>
          </a:xfrm>
          <a:prstGeom prst="rect">
            <a:avLst/>
          </a:prstGeom>
        </p:spPr>
      </p:pic>
      <p:sp>
        <p:nvSpPr>
          <p:cNvPr id="36" name="楕円 35">
            <a:extLst>
              <a:ext uri="{FF2B5EF4-FFF2-40B4-BE49-F238E27FC236}">
                <a16:creationId xmlns:a16="http://schemas.microsoft.com/office/drawing/2014/main" id="{0C3CF7A8-006F-44B6-BF51-927F591E13A9}"/>
              </a:ext>
            </a:extLst>
          </p:cNvPr>
          <p:cNvSpPr/>
          <p:nvPr/>
        </p:nvSpPr>
        <p:spPr>
          <a:xfrm>
            <a:off x="8684220" y="5265716"/>
            <a:ext cx="343358" cy="35169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右 36">
            <a:extLst>
              <a:ext uri="{FF2B5EF4-FFF2-40B4-BE49-F238E27FC236}">
                <a16:creationId xmlns:a16="http://schemas.microsoft.com/office/drawing/2014/main" id="{D3079C8D-8B9B-4E9D-B6D0-B8C3AEA436E3}"/>
              </a:ext>
            </a:extLst>
          </p:cNvPr>
          <p:cNvSpPr/>
          <p:nvPr/>
        </p:nvSpPr>
        <p:spPr>
          <a:xfrm rot="5400000">
            <a:off x="7343201" y="4541199"/>
            <a:ext cx="199526" cy="3433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F8865A7-0715-4372-A918-D617D3D31670}"/>
              </a:ext>
            </a:extLst>
          </p:cNvPr>
          <p:cNvSpPr/>
          <p:nvPr/>
        </p:nvSpPr>
        <p:spPr>
          <a:xfrm>
            <a:off x="456330" y="5098989"/>
            <a:ext cx="2128434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/>
              <a:t>2019.3.15f1</a:t>
            </a:r>
            <a:r>
              <a:rPr lang="ja-JP" altLang="en-US" dirty="0"/>
              <a:t>を選択</a:t>
            </a:r>
          </a:p>
        </p:txBody>
      </p:sp>
      <p:sp>
        <p:nvSpPr>
          <p:cNvPr id="40" name="矢印: 下 39">
            <a:extLst>
              <a:ext uri="{FF2B5EF4-FFF2-40B4-BE49-F238E27FC236}">
                <a16:creationId xmlns:a16="http://schemas.microsoft.com/office/drawing/2014/main" id="{BD74EA16-E15B-4526-A422-3FD90BB94EB9}"/>
              </a:ext>
            </a:extLst>
          </p:cNvPr>
          <p:cNvSpPr/>
          <p:nvPr/>
        </p:nvSpPr>
        <p:spPr>
          <a:xfrm>
            <a:off x="827772" y="4512430"/>
            <a:ext cx="293393" cy="5637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楕円 40">
            <a:extLst>
              <a:ext uri="{FF2B5EF4-FFF2-40B4-BE49-F238E27FC236}">
                <a16:creationId xmlns:a16="http://schemas.microsoft.com/office/drawing/2014/main" id="{2D066606-2E95-4F97-B3B9-CF75CD58C2F0}"/>
              </a:ext>
            </a:extLst>
          </p:cNvPr>
          <p:cNvSpPr/>
          <p:nvPr/>
        </p:nvSpPr>
        <p:spPr>
          <a:xfrm>
            <a:off x="6825659" y="2186547"/>
            <a:ext cx="369481" cy="3433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17FFD1BF-A8C0-4A8E-BAC6-04115AA0AEEB}"/>
              </a:ext>
            </a:extLst>
          </p:cNvPr>
          <p:cNvSpPr/>
          <p:nvPr/>
        </p:nvSpPr>
        <p:spPr>
          <a:xfrm>
            <a:off x="28875" y="5583633"/>
            <a:ext cx="3927211" cy="1084912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1600" dirty="0"/>
              <a:t>もしかしたら、</a:t>
            </a:r>
            <a:r>
              <a:rPr lang="en-US" altLang="ja-JP" sz="1600" dirty="0" err="1"/>
              <a:t>GitHab</a:t>
            </a:r>
            <a:r>
              <a:rPr lang="ja-JP" altLang="en-US" sz="1600" dirty="0"/>
              <a:t>へ登録をもとめられるかもしれません。</a:t>
            </a:r>
            <a:endParaRPr lang="en-US" altLang="ja-JP" sz="1600" dirty="0"/>
          </a:p>
          <a:p>
            <a:r>
              <a:rPr lang="ja-JP" altLang="en-US" sz="1100" dirty="0"/>
              <a:t>手順は単純ですが，万が一不明点がある場合は，次のサイトを参考にすること</a:t>
            </a:r>
            <a:r>
              <a:rPr lang="en-US" altLang="ja-JP" sz="1050" dirty="0">
                <a:hlinkClick r:id="rId8"/>
              </a:rPr>
              <a:t>https://qiita.com/okumurakengo/items/848f7177765cf25fcde0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56753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E701B674-D53A-8B45-947B-D15250823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21"/>
          <a:stretch/>
        </p:blipFill>
        <p:spPr>
          <a:xfrm>
            <a:off x="0" y="1116845"/>
            <a:ext cx="9144000" cy="482358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AF09005-267D-024F-BC3C-4A37881B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Visual Studio</a:t>
            </a:r>
            <a:r>
              <a:rPr kumimoji="1" lang="ja-JP" altLang="en-US"/>
              <a:t>上でのコーディング中画面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36438E4-9515-1246-B97B-F5195764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57D22C8-1084-444F-BDA9-708F2E467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30</a:t>
            </a:fld>
            <a:endParaRPr lang="en-US" altLang="ja-JP" dirty="0"/>
          </a:p>
        </p:txBody>
      </p:sp>
      <p:sp>
        <p:nvSpPr>
          <p:cNvPr id="8" name="楕円 10">
            <a:extLst>
              <a:ext uri="{FF2B5EF4-FFF2-40B4-BE49-F238E27FC236}">
                <a16:creationId xmlns:a16="http://schemas.microsoft.com/office/drawing/2014/main" id="{C8D32295-2C75-B744-9C5E-0A89E8107812}"/>
              </a:ext>
            </a:extLst>
          </p:cNvPr>
          <p:cNvSpPr/>
          <p:nvPr/>
        </p:nvSpPr>
        <p:spPr>
          <a:xfrm>
            <a:off x="116424" y="3104788"/>
            <a:ext cx="1421296" cy="324212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9B215BA-7D49-7644-B2A7-416931A22F3E}"/>
              </a:ext>
            </a:extLst>
          </p:cNvPr>
          <p:cNvSpPr txBox="1"/>
          <p:nvPr/>
        </p:nvSpPr>
        <p:spPr>
          <a:xfrm>
            <a:off x="3279913" y="3775338"/>
            <a:ext cx="370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highlight>
                  <a:srgbClr val="FFFFFF"/>
                </a:highlight>
              </a:rPr>
              <a:t>タブから選んだ方が間違いが少ない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3295173-BC4F-5242-A0BA-58ED0496B585}"/>
              </a:ext>
            </a:extLst>
          </p:cNvPr>
          <p:cNvCxnSpPr>
            <a:cxnSpLocks/>
          </p:cNvCxnSpPr>
          <p:nvPr/>
        </p:nvCxnSpPr>
        <p:spPr>
          <a:xfrm flipV="1">
            <a:off x="5218043" y="2304953"/>
            <a:ext cx="397566" cy="13967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楕円 10">
            <a:extLst>
              <a:ext uri="{FF2B5EF4-FFF2-40B4-BE49-F238E27FC236}">
                <a16:creationId xmlns:a16="http://schemas.microsoft.com/office/drawing/2014/main" id="{712F9250-1850-B545-98B8-2366E225DD12}"/>
              </a:ext>
            </a:extLst>
          </p:cNvPr>
          <p:cNvSpPr/>
          <p:nvPr/>
        </p:nvSpPr>
        <p:spPr>
          <a:xfrm>
            <a:off x="4572000" y="1681366"/>
            <a:ext cx="2007704" cy="535059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25FF8328-AC9C-ED4B-8131-E4B49F8F1C06}"/>
              </a:ext>
            </a:extLst>
          </p:cNvPr>
          <p:cNvCxnSpPr>
            <a:cxnSpLocks/>
          </p:cNvCxnSpPr>
          <p:nvPr/>
        </p:nvCxnSpPr>
        <p:spPr>
          <a:xfrm flipH="1" flipV="1">
            <a:off x="1254455" y="3338452"/>
            <a:ext cx="2025458" cy="6215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7E0428D-923A-244E-844D-C95694EDAA70}"/>
              </a:ext>
            </a:extLst>
          </p:cNvPr>
          <p:cNvSpPr txBox="1"/>
          <p:nvPr/>
        </p:nvSpPr>
        <p:spPr>
          <a:xfrm>
            <a:off x="1133061" y="5629968"/>
            <a:ext cx="7275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ja-JP" altLang="en-US" sz="200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編集するファイルを選択し，編集します．保存した後，</a:t>
            </a:r>
            <a:r>
              <a:rPr kumimoji="1" lang="en-US" altLang="ja-JP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UNITY</a:t>
            </a:r>
            <a:r>
              <a:rPr kumimoji="1" lang="ja-JP" altLang="en-US" sz="200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の</a:t>
            </a:r>
            <a:r>
              <a:rPr kumimoji="1" lang="en-US" altLang="ja-JP" sz="2000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Inspector</a:t>
            </a:r>
            <a:r>
              <a:rPr kumimoji="1" lang="ja-JP" altLang="en-US" sz="200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側に反映されたことを必ず目視確認すること</a:t>
            </a:r>
          </a:p>
        </p:txBody>
      </p:sp>
    </p:spTree>
    <p:extLst>
      <p:ext uri="{BB962C8B-B14F-4D97-AF65-F5344CB8AC3E}">
        <p14:creationId xmlns:p14="http://schemas.microsoft.com/office/powerpoint/2010/main" val="83191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コントロールバーの作成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エディタで</a:t>
            </a:r>
            <a:r>
              <a:rPr lang="en-US" altLang="ja-JP" dirty="0"/>
              <a:t>void Update</a:t>
            </a:r>
            <a:r>
              <a:rPr lang="ja-JP" altLang="en-US" dirty="0"/>
              <a:t>内に次のように書き保存，</a:t>
            </a:r>
            <a:r>
              <a:rPr lang="ja-JP" altLang="en-US" sz="3200" dirty="0"/>
              <a:t>今日は</a:t>
            </a:r>
            <a:r>
              <a:rPr lang="en-US" altLang="ja-JP" sz="3200" dirty="0" err="1"/>
              <a:t>Github</a:t>
            </a:r>
            <a:r>
              <a:rPr lang="ja-JP" altLang="en-US" sz="3200" dirty="0"/>
              <a:t>から</a:t>
            </a:r>
            <a:r>
              <a:rPr lang="en-US" altLang="ja-JP" sz="3200" dirty="0" err="1"/>
              <a:t>bar.cs</a:t>
            </a:r>
            <a:r>
              <a:rPr lang="ja-JP" altLang="en-US" sz="3200" dirty="0"/>
              <a:t>をコピペしよう</a:t>
            </a:r>
            <a:r>
              <a:rPr lang="en-US" altLang="ja-JP" sz="3200" dirty="0">
                <a:hlinkClick r:id="rId3"/>
              </a:rPr>
              <a:t>https://github.com/MegumiAibr/unity_blockout</a:t>
            </a:r>
            <a:endParaRPr lang="en-US" altLang="ja-JP" dirty="0"/>
          </a:p>
          <a:p>
            <a:r>
              <a:rPr lang="en-US" altLang="ja-JP" dirty="0"/>
              <a:t>Controller</a:t>
            </a:r>
            <a:r>
              <a:rPr lang="ja-JP" altLang="en-US" dirty="0"/>
              <a:t>に</a:t>
            </a:r>
            <a:r>
              <a:rPr lang="en-US" altLang="ja-JP" dirty="0"/>
              <a:t>bar</a:t>
            </a:r>
            <a:r>
              <a:rPr lang="ja-JP" altLang="en-US" dirty="0"/>
              <a:t>をドラッグ</a:t>
            </a:r>
            <a:r>
              <a:rPr lang="en-US" altLang="ja-JP" dirty="0"/>
              <a:t>&amp;</a:t>
            </a:r>
            <a:r>
              <a:rPr lang="ja-JP" altLang="en-US" dirty="0"/>
              <a:t>ドロップ</a:t>
            </a:r>
          </a:p>
          <a:p>
            <a:endParaRPr lang="ja-JP" altLang="en-US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31</a:t>
            </a:fld>
            <a:endParaRPr lang="en-US" altLang="ja-JP" dirty="0"/>
          </a:p>
        </p:txBody>
      </p:sp>
      <p:sp>
        <p:nvSpPr>
          <p:cNvPr id="7" name="正方形/長方形 6"/>
          <p:cNvSpPr/>
          <p:nvPr/>
        </p:nvSpPr>
        <p:spPr>
          <a:xfrm>
            <a:off x="233772" y="3429000"/>
            <a:ext cx="8676456" cy="2819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float accel = 1000.0f;</a:t>
            </a:r>
            <a:r>
              <a:rPr lang="ja-JP" altLang="en-US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　</a:t>
            </a:r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//</a:t>
            </a:r>
            <a:r>
              <a:rPr lang="ja-JP" altLang="en-US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速度</a:t>
            </a:r>
          </a:p>
          <a:p>
            <a:endParaRPr lang="ja-JP" altLang="en-US" sz="2215" b="1" dirty="0">
              <a:solidFill>
                <a:schemeClr val="tx1"/>
              </a:solidFill>
              <a:latin typeface="Courier New" panose="02070309020205020404" pitchFamily="49" charset="0"/>
              <a:ea typeface="Menlo" charset="0"/>
              <a:cs typeface="Courier New" panose="02070309020205020404" pitchFamily="49" charset="0"/>
            </a:endParaRPr>
          </a:p>
          <a:p>
            <a:r>
              <a:rPr lang="en-US" altLang="ja-JP" sz="2215" b="1" dirty="0">
                <a:solidFill>
                  <a:schemeClr val="tx1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void Update () {</a:t>
            </a:r>
          </a:p>
          <a:p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	</a:t>
            </a:r>
            <a:r>
              <a:rPr lang="en-US" altLang="ja-JP" sz="2215" b="1" dirty="0" err="1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GetComponent</a:t>
            </a:r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&lt;</a:t>
            </a:r>
            <a:r>
              <a:rPr lang="en-US" altLang="ja-JP" sz="2215" b="1" dirty="0" err="1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Rigidbody</a:t>
            </a:r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&gt;().</a:t>
            </a:r>
            <a:r>
              <a:rPr lang="en-US" altLang="ja-JP" sz="2215" b="1" dirty="0" err="1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AddForce</a:t>
            </a:r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(</a:t>
            </a:r>
          </a:p>
          <a:p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	</a:t>
            </a:r>
            <a:r>
              <a:rPr lang="en-US" altLang="ja-JP" sz="2215" b="1" dirty="0" err="1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transform.right</a:t>
            </a:r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* </a:t>
            </a:r>
          </a:p>
          <a:p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	</a:t>
            </a:r>
            <a:r>
              <a:rPr lang="en-US" altLang="ja-JP" sz="2215" b="1" dirty="0" err="1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Input.GetAxisRaw</a:t>
            </a:r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( "Horizontal" ) * accel,</a:t>
            </a:r>
          </a:p>
          <a:p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	</a:t>
            </a:r>
            <a:r>
              <a:rPr lang="en-US" altLang="ja-JP" sz="2215" b="1" dirty="0" err="1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ForceMode.Acceleration</a:t>
            </a:r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ja-JP" sz="2215" b="1" dirty="0">
                <a:solidFill>
                  <a:schemeClr val="tx1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DCD2C0-CEB0-433E-BFB8-F8C93922794E}"/>
              </a:ext>
            </a:extLst>
          </p:cNvPr>
          <p:cNvSpPr txBox="1"/>
          <p:nvPr/>
        </p:nvSpPr>
        <p:spPr>
          <a:xfrm>
            <a:off x="3956703" y="36568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9717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635" y="3555433"/>
            <a:ext cx="4948765" cy="265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コントロールバーの作成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2032" y="984976"/>
            <a:ext cx="8839119" cy="4970861"/>
          </a:xfrm>
        </p:spPr>
        <p:txBody>
          <a:bodyPr/>
          <a:lstStyle/>
          <a:p>
            <a:r>
              <a:rPr lang="en-US" altLang="ja-JP" dirty="0"/>
              <a:t>Controller</a:t>
            </a:r>
            <a:r>
              <a:rPr lang="ja-JP" altLang="en-US" dirty="0"/>
              <a:t>に</a:t>
            </a:r>
            <a:r>
              <a:rPr lang="en-US" altLang="ja-JP" dirty="0"/>
              <a:t>perfect</a:t>
            </a:r>
            <a:r>
              <a:rPr lang="ja-JP" altLang="en-US" dirty="0"/>
              <a:t>をドラッグ</a:t>
            </a:r>
            <a:r>
              <a:rPr lang="en-US" altLang="ja-JP" dirty="0"/>
              <a:t>&amp;</a:t>
            </a:r>
            <a:r>
              <a:rPr lang="ja-JP" altLang="en-US" dirty="0"/>
              <a:t>ドロップ</a:t>
            </a:r>
            <a:endParaRPr lang="en-US" altLang="ja-JP" dirty="0"/>
          </a:p>
          <a:p>
            <a:r>
              <a:rPr lang="en-US" altLang="ja-JP" dirty="0"/>
              <a:t>Inspector</a:t>
            </a:r>
            <a:r>
              <a:rPr lang="ja-JP" altLang="en-US" dirty="0"/>
              <a:t>の</a:t>
            </a:r>
            <a:r>
              <a:rPr lang="en-US" altLang="ja-JP" dirty="0" err="1"/>
              <a:t>Rigidbody</a:t>
            </a:r>
            <a:r>
              <a:rPr lang="ja-JP" altLang="en-US" dirty="0"/>
              <a:t>を以下のように設定</a:t>
            </a:r>
            <a:endParaRPr lang="en-US" altLang="ja-JP" dirty="0"/>
          </a:p>
          <a:p>
            <a:pPr lvl="1"/>
            <a:r>
              <a:rPr lang="en-US" altLang="ja-JP" dirty="0"/>
              <a:t>Mass(</a:t>
            </a:r>
            <a:r>
              <a:rPr lang="ja-JP" altLang="en-US" dirty="0"/>
              <a:t>質量</a:t>
            </a:r>
            <a:r>
              <a:rPr lang="en-US" altLang="ja-JP" dirty="0"/>
              <a:t>) = 100, Drag</a:t>
            </a:r>
            <a:r>
              <a:rPr lang="ja-JP" altLang="en-US" dirty="0"/>
              <a:t>（抵抗）</a:t>
            </a:r>
            <a:r>
              <a:rPr lang="en-US" altLang="ja-JP" dirty="0"/>
              <a:t> = 20</a:t>
            </a:r>
          </a:p>
          <a:p>
            <a:pPr lvl="1"/>
            <a:r>
              <a:rPr lang="en-US" altLang="ja-JP" dirty="0"/>
              <a:t>Freeze Position</a:t>
            </a:r>
            <a:r>
              <a:rPr lang="ja-JP" altLang="en-US" dirty="0"/>
              <a:t>の</a:t>
            </a:r>
            <a:r>
              <a:rPr lang="en-US" altLang="ja-JP" dirty="0"/>
              <a:t>Y, Z</a:t>
            </a:r>
            <a:r>
              <a:rPr lang="ja-JP" altLang="en-US" dirty="0"/>
              <a:t>にチェック</a:t>
            </a:r>
            <a:endParaRPr lang="en-US" altLang="ja-JP" dirty="0"/>
          </a:p>
          <a:p>
            <a:pPr lvl="1"/>
            <a:r>
              <a:rPr lang="en-US" altLang="ja-JP" dirty="0"/>
              <a:t>Freeze Rotation</a:t>
            </a:r>
            <a:r>
              <a:rPr lang="ja-JP" altLang="en-US" dirty="0"/>
              <a:t>の</a:t>
            </a:r>
            <a:r>
              <a:rPr lang="en-US" altLang="ja-JP" dirty="0"/>
              <a:t>X, Y, Z</a:t>
            </a:r>
            <a:r>
              <a:rPr lang="ja-JP" altLang="en-US" dirty="0"/>
              <a:t>にチェック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32</a:t>
            </a:fld>
            <a:endParaRPr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5483183" y="3884933"/>
            <a:ext cx="1293302" cy="199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486635" y="4084340"/>
            <a:ext cx="1293302" cy="199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787537" y="5400321"/>
            <a:ext cx="663669" cy="199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476647" y="5599728"/>
            <a:ext cx="971678" cy="199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C651122-CD27-4035-BB09-0C0DD7724159}"/>
              </a:ext>
            </a:extLst>
          </p:cNvPr>
          <p:cNvSpPr txBox="1"/>
          <p:nvPr/>
        </p:nvSpPr>
        <p:spPr>
          <a:xfrm>
            <a:off x="316235" y="6237598"/>
            <a:ext cx="909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bar</a:t>
            </a:r>
            <a:r>
              <a:rPr kumimoji="1" lang="ja-JP" altLang="en-US" dirty="0"/>
              <a:t>が壁を突き抜けることがある。その時は前のページのコメマークの部分を修正してみよう</a:t>
            </a:r>
          </a:p>
        </p:txBody>
      </p:sp>
    </p:spTree>
    <p:extLst>
      <p:ext uri="{BB962C8B-B14F-4D97-AF65-F5344CB8AC3E}">
        <p14:creationId xmlns:p14="http://schemas.microsoft.com/office/powerpoint/2010/main" val="2877500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崩すブロックの作成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 err="1"/>
              <a:t>GameObject</a:t>
            </a:r>
            <a:r>
              <a:rPr lang="en-US" altLang="ja-JP" dirty="0"/>
              <a:t> </a:t>
            </a:r>
            <a:r>
              <a:rPr lang="ja-JP" altLang="en-US" dirty="0"/>
              <a:t>→ 3D Object</a:t>
            </a:r>
            <a:r>
              <a:rPr lang="en-US" altLang="ja-JP" dirty="0"/>
              <a:t> </a:t>
            </a:r>
            <a:r>
              <a:rPr lang="ja-JP" altLang="en-US" dirty="0"/>
              <a:t>→ </a:t>
            </a:r>
            <a:r>
              <a:rPr lang="en-US" altLang="ja-JP" dirty="0"/>
              <a:t>Cube</a:t>
            </a:r>
            <a:r>
              <a:rPr lang="ja-JP" altLang="en-US" dirty="0"/>
              <a:t>を選択</a:t>
            </a:r>
            <a:endParaRPr lang="en-US" altLang="ja-JP" dirty="0"/>
          </a:p>
          <a:p>
            <a:pPr lvl="1"/>
            <a:r>
              <a:rPr lang="en-US" altLang="ja-JP" dirty="0"/>
              <a:t>Position : X=0, Y=5, Z=0</a:t>
            </a:r>
          </a:p>
          <a:p>
            <a:pPr lvl="1"/>
            <a:r>
              <a:rPr lang="en-US" altLang="ja-JP" dirty="0"/>
              <a:t>Scale : X=2, Y=1, Z=1</a:t>
            </a:r>
          </a:p>
          <a:p>
            <a:r>
              <a:rPr lang="ja-JP" altLang="en-US" dirty="0"/>
              <a:t>名前を</a:t>
            </a:r>
            <a:r>
              <a:rPr lang="en-US" altLang="ja-JP" dirty="0"/>
              <a:t>Cube</a:t>
            </a:r>
            <a:r>
              <a:rPr lang="ja-JP" altLang="en-US" dirty="0"/>
              <a:t>から</a:t>
            </a:r>
            <a:r>
              <a:rPr lang="en-US" altLang="ja-JP" dirty="0"/>
              <a:t>Enemy</a:t>
            </a:r>
            <a:r>
              <a:rPr lang="ja-JP" altLang="en-US" dirty="0"/>
              <a:t>に</a:t>
            </a:r>
            <a:r>
              <a:rPr lang="en-US" altLang="ja-JP" dirty="0"/>
              <a:t>Rename</a:t>
            </a:r>
          </a:p>
          <a:p>
            <a:r>
              <a:rPr lang="en-US" altLang="ja-JP" dirty="0"/>
              <a:t>Component </a:t>
            </a:r>
            <a:r>
              <a:rPr lang="ja-JP" altLang="en-US" dirty="0"/>
              <a:t>→</a:t>
            </a:r>
            <a:r>
              <a:rPr lang="en-US" altLang="ja-JP" dirty="0"/>
              <a:t> Physics </a:t>
            </a:r>
            <a:r>
              <a:rPr lang="ja-JP" altLang="en-US" dirty="0"/>
              <a:t>→</a:t>
            </a:r>
            <a:r>
              <a:rPr lang="en-US" altLang="ja-JP" dirty="0"/>
              <a:t> </a:t>
            </a:r>
          </a:p>
          <a:p>
            <a:pPr marL="0" indent="0">
              <a:buNone/>
            </a:pPr>
            <a:r>
              <a:rPr lang="ja-JP" altLang="en-US" dirty="0"/>
              <a:t>  </a:t>
            </a:r>
            <a:r>
              <a:rPr lang="en-US" altLang="ja-JP" dirty="0" err="1"/>
              <a:t>Rigidbody</a:t>
            </a:r>
            <a:r>
              <a:rPr lang="ja-JP" altLang="en-US" dirty="0"/>
              <a:t>を選択→</a:t>
            </a:r>
            <a:r>
              <a:rPr lang="en-US" altLang="ja-JP" dirty="0"/>
              <a:t>Use Gravity</a:t>
            </a:r>
            <a:r>
              <a:rPr lang="ja-JP" altLang="en-US" dirty="0"/>
              <a:t>のチェック</a:t>
            </a:r>
            <a:r>
              <a:rPr lang="ja-JP" altLang="en-US"/>
              <a:t>をはずし，</a:t>
            </a:r>
            <a:r>
              <a:rPr lang="en-US" altLang="ja-JP" dirty="0"/>
              <a:t>Freeze Position</a:t>
            </a:r>
            <a:r>
              <a:rPr lang="ja-JP" altLang="en-US"/>
              <a:t>の</a:t>
            </a:r>
            <a:r>
              <a:rPr lang="en-US" altLang="ja-JP" dirty="0"/>
              <a:t>Z</a:t>
            </a:r>
            <a:r>
              <a:rPr lang="ja-JP" altLang="en-US"/>
              <a:t>軸をチェックする</a:t>
            </a:r>
            <a:endParaRPr lang="en-US" altLang="ja-JP" dirty="0"/>
          </a:p>
          <a:p>
            <a:r>
              <a:rPr lang="en-US" altLang="ja-JP" dirty="0"/>
              <a:t>Assets </a:t>
            </a:r>
            <a:r>
              <a:rPr lang="ja-JP" altLang="en-US" dirty="0"/>
              <a:t>→</a:t>
            </a:r>
            <a:r>
              <a:rPr lang="en-US" altLang="ja-JP" dirty="0"/>
              <a:t> Create </a:t>
            </a:r>
            <a:r>
              <a:rPr lang="ja-JP" altLang="en-US" dirty="0"/>
              <a:t>→</a:t>
            </a:r>
            <a:r>
              <a:rPr lang="en-US" altLang="ja-JP" dirty="0"/>
              <a:t> </a:t>
            </a:r>
            <a:r>
              <a:rPr lang="en-US" altLang="ja-JP" dirty="0" err="1"/>
              <a:t>C#script</a:t>
            </a:r>
            <a:r>
              <a:rPr lang="ja-JP" altLang="en-US" dirty="0"/>
              <a:t>を選択</a:t>
            </a:r>
            <a:endParaRPr lang="en-US" altLang="ja-JP" dirty="0"/>
          </a:p>
          <a:p>
            <a:r>
              <a:rPr lang="ja-JP" altLang="en-US" dirty="0"/>
              <a:t>ファイルの</a:t>
            </a:r>
            <a:r>
              <a:rPr lang="ja-JP" altLang="en-US"/>
              <a:t>名前は</a:t>
            </a:r>
            <a:r>
              <a:rPr lang="en-US" altLang="ja-JP" dirty="0"/>
              <a:t>destroy</a:t>
            </a:r>
            <a:r>
              <a:rPr lang="ja-JP" altLang="en-US" dirty="0"/>
              <a:t>とする</a:t>
            </a:r>
            <a:endParaRPr lang="en-US" altLang="ja-JP" dirty="0"/>
          </a:p>
          <a:p>
            <a:r>
              <a:rPr lang="en-US" altLang="ja-JP" dirty="0"/>
              <a:t>destroy</a:t>
            </a:r>
            <a:r>
              <a:rPr lang="ja-JP" altLang="en-US" dirty="0"/>
              <a:t>を選択し</a:t>
            </a:r>
            <a:r>
              <a:rPr lang="en-US" altLang="ja-JP" dirty="0"/>
              <a:t>Inspector</a:t>
            </a:r>
            <a:r>
              <a:rPr lang="ja-JP" altLang="en-US" dirty="0"/>
              <a:t>の</a:t>
            </a:r>
            <a:r>
              <a:rPr lang="en-US" altLang="ja-JP" dirty="0"/>
              <a:t>Open…</a:t>
            </a:r>
            <a:r>
              <a:rPr lang="ja-JP" altLang="en-US" dirty="0"/>
              <a:t>を選択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33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94685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崩すブロックの作成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/>
              <a:t>エディタで以下のように書き保存</a:t>
            </a:r>
            <a:r>
              <a:rPr lang="en-US" altLang="ja-JP" dirty="0"/>
              <a:t>,</a:t>
            </a:r>
            <a:r>
              <a:rPr lang="ja-JP" altLang="en-US" sz="2800" dirty="0"/>
              <a:t>今日は</a:t>
            </a:r>
            <a:r>
              <a:rPr lang="en-US" altLang="ja-JP" sz="2800" dirty="0" err="1"/>
              <a:t>Github</a:t>
            </a:r>
            <a:r>
              <a:rPr lang="ja-JP" altLang="en-US" sz="2800" dirty="0"/>
              <a:t>から</a:t>
            </a:r>
            <a:r>
              <a:rPr lang="en-US" altLang="ja-JP" sz="2800" dirty="0" err="1"/>
              <a:t>destroy.cs</a:t>
            </a:r>
            <a:r>
              <a:rPr lang="ja-JP" altLang="en-US" sz="2800" dirty="0"/>
              <a:t>をコピペしよう</a:t>
            </a:r>
            <a:r>
              <a:rPr lang="en-US" altLang="ja-JP" sz="2800" dirty="0">
                <a:hlinkClick r:id="rId3"/>
              </a:rPr>
              <a:t>https://github.com/MegumiAibr/unity_blockout</a:t>
            </a:r>
            <a:endParaRPr lang="en-US" altLang="ja-JP" sz="2800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Enemy</a:t>
            </a:r>
            <a:r>
              <a:rPr lang="ja-JP" altLang="en-US" dirty="0"/>
              <a:t>に</a:t>
            </a:r>
            <a:r>
              <a:rPr lang="en-US" altLang="ja-JP" dirty="0"/>
              <a:t>destroy</a:t>
            </a:r>
            <a:r>
              <a:rPr lang="ja-JP" altLang="en-US" dirty="0"/>
              <a:t>をドラッグ</a:t>
            </a:r>
            <a:r>
              <a:rPr lang="en-US" altLang="ja-JP" dirty="0"/>
              <a:t>&amp;</a:t>
            </a:r>
            <a:r>
              <a:rPr lang="ja-JP" altLang="en-US" dirty="0"/>
              <a:t>ドロップ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Enemy</a:t>
            </a:r>
            <a:r>
              <a:rPr lang="ja-JP" altLang="en-US" dirty="0"/>
              <a:t>に</a:t>
            </a:r>
            <a:r>
              <a:rPr lang="en-US" altLang="ja-JP" dirty="0"/>
              <a:t>perfect</a:t>
            </a:r>
            <a:r>
              <a:rPr lang="ja-JP" altLang="en-US" dirty="0"/>
              <a:t>をドラッグ</a:t>
            </a:r>
            <a:r>
              <a:rPr lang="en-US" altLang="ja-JP" dirty="0"/>
              <a:t>&amp;</a:t>
            </a:r>
            <a:r>
              <a:rPr lang="ja-JP" altLang="en-US" dirty="0"/>
              <a:t>ドロップ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34</a:t>
            </a:fld>
            <a:endParaRPr lang="en-US" altLang="ja-JP" dirty="0"/>
          </a:p>
        </p:txBody>
      </p:sp>
      <p:sp>
        <p:nvSpPr>
          <p:cNvPr id="7" name="正方形/長方形 6"/>
          <p:cNvSpPr/>
          <p:nvPr/>
        </p:nvSpPr>
        <p:spPr>
          <a:xfrm>
            <a:off x="61807" y="2709934"/>
            <a:ext cx="8910228" cy="1285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r>
              <a:rPr lang="en-US" altLang="ja-JP" sz="258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 void </a:t>
            </a:r>
            <a:r>
              <a:rPr lang="en-US" altLang="ja-JP" sz="2585" b="1" dirty="0" err="1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OnCollisionEnter</a:t>
            </a:r>
            <a:r>
              <a:rPr lang="en-US" altLang="ja-JP" sz="258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(Collision collision){</a:t>
            </a:r>
          </a:p>
          <a:p>
            <a:r>
              <a:rPr lang="en-US" altLang="ja-JP" sz="258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	Destroy(</a:t>
            </a:r>
            <a:r>
              <a:rPr lang="en-US" altLang="ja-JP" sz="2585" b="1" dirty="0" err="1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gameObject</a:t>
            </a:r>
            <a:r>
              <a:rPr lang="en-US" altLang="ja-JP" sz="258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ja-JP" sz="258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0C593692-90D7-F044-9DE1-FB3AA8C4323D}"/>
              </a:ext>
            </a:extLst>
          </p:cNvPr>
          <p:cNvSpPr/>
          <p:nvPr/>
        </p:nvSpPr>
        <p:spPr>
          <a:xfrm>
            <a:off x="6400092" y="3352802"/>
            <a:ext cx="2610992" cy="2067340"/>
          </a:xfrm>
          <a:prstGeom prst="wedgeRoundRectCallout">
            <a:avLst>
              <a:gd name="adj1" fmla="val -96208"/>
              <a:gd name="adj2" fmla="val -480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Github</a:t>
            </a:r>
            <a:r>
              <a:rPr kumimoji="1" lang="ja-JP" altLang="en-US"/>
              <a:t>からコピペした場合，次の一行をコメントアウトすること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lang="en" altLang="ja-JP" dirty="0"/>
              <a:t>// </a:t>
            </a:r>
            <a:r>
              <a:rPr lang="en" altLang="ja-JP" dirty="0" err="1"/>
              <a:t>Score.score</a:t>
            </a:r>
            <a:r>
              <a:rPr lang="en" altLang="ja-JP" dirty="0"/>
              <a:t>++; </a:t>
            </a:r>
            <a:endParaRPr kumimoji="1" lang="ja-JP" altLang="en-US"/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3CF02DFE-C191-6440-A149-724F3BCAFF74}"/>
              </a:ext>
            </a:extLst>
          </p:cNvPr>
          <p:cNvSpPr/>
          <p:nvPr/>
        </p:nvSpPr>
        <p:spPr>
          <a:xfrm>
            <a:off x="6400092" y="5534220"/>
            <a:ext cx="2610992" cy="1320262"/>
          </a:xfrm>
          <a:prstGeom prst="wedgeRoundRectCallout">
            <a:avLst>
              <a:gd name="adj1" fmla="val -9416"/>
              <a:gd name="adj2" fmla="val -811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宿題で実施する応用編で，スコアを表示する</a:t>
            </a:r>
            <a:endParaRPr kumimoji="1" lang="en-US" altLang="ja-JP" dirty="0"/>
          </a:p>
          <a:p>
            <a:pPr algn="ctr"/>
            <a:r>
              <a:rPr kumimoji="1" lang="ja-JP" altLang="en-US"/>
              <a:t>際に使う</a:t>
            </a:r>
          </a:p>
        </p:txBody>
      </p:sp>
    </p:spTree>
    <p:extLst>
      <p:ext uri="{BB962C8B-B14F-4D97-AF65-F5344CB8AC3E}">
        <p14:creationId xmlns:p14="http://schemas.microsoft.com/office/powerpoint/2010/main" val="2633067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05351E-07B3-624B-8A7B-DD64BDB9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保存して動作確認をする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1DBBCE70-F210-E54D-AC48-CBCEAA4B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遊べるようになりました！</a:t>
            </a:r>
            <a:r>
              <a:rPr lang="en-US" altLang="ja-JP" dirty="0"/>
              <a:t> ;-) </a:t>
            </a:r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4B6ED1-81FE-8B44-9C7F-A40EA2F1C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7A2579D-B6A0-1847-835D-BF787C69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35</a:t>
            </a:fld>
            <a:endParaRPr lang="en-US" altLang="ja-JP" dirty="0"/>
          </a:p>
        </p:txBody>
      </p:sp>
      <p:pic>
        <p:nvPicPr>
          <p:cNvPr id="6" name="図 5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9905F06D-92A9-0247-A5F7-5BBB6A289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455"/>
            <a:ext cx="9144000" cy="51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7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崩すブロックのプレハブ化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1965" y="1020383"/>
            <a:ext cx="8839119" cy="4970861"/>
          </a:xfrm>
        </p:spPr>
        <p:txBody>
          <a:bodyPr/>
          <a:lstStyle/>
          <a:p>
            <a:r>
              <a:rPr kumimoji="1" lang="en-US" altLang="ja-JP" dirty="0"/>
              <a:t>Hierarchy</a:t>
            </a:r>
            <a:r>
              <a:rPr kumimoji="1" lang="ja-JP" altLang="en-US" dirty="0"/>
              <a:t>の</a:t>
            </a:r>
            <a:r>
              <a:rPr lang="en-US" altLang="ja-JP" dirty="0"/>
              <a:t>E</a:t>
            </a:r>
            <a:r>
              <a:rPr kumimoji="1" lang="en-US" altLang="ja-JP" dirty="0"/>
              <a:t>nemy</a:t>
            </a:r>
            <a:r>
              <a:rPr kumimoji="1" lang="ja-JP" altLang="en-US" dirty="0"/>
              <a:t>を</a:t>
            </a:r>
            <a:r>
              <a:rPr kumimoji="1" lang="en-US" altLang="ja-JP" dirty="0"/>
              <a:t>Assets</a:t>
            </a:r>
            <a:r>
              <a:rPr kumimoji="1" lang="ja-JP" altLang="en-US" dirty="0"/>
              <a:t>にドラッグ</a:t>
            </a:r>
            <a:r>
              <a:rPr kumimoji="1" lang="en-US" altLang="ja-JP" dirty="0"/>
              <a:t>&amp;</a:t>
            </a:r>
            <a:r>
              <a:rPr kumimoji="1" lang="ja-JP" altLang="en-US" dirty="0"/>
              <a:t>ドロップし，</a:t>
            </a:r>
            <a:r>
              <a:rPr lang="en-US" altLang="ja-JP" dirty="0"/>
              <a:t>E</a:t>
            </a:r>
            <a:r>
              <a:rPr kumimoji="1" lang="en-US" altLang="ja-JP" dirty="0"/>
              <a:t>nemy</a:t>
            </a:r>
            <a:r>
              <a:rPr kumimoji="1" lang="ja-JP" altLang="en-US" dirty="0"/>
              <a:t>のプレハブを作成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36</a:t>
            </a:fld>
            <a:endParaRPr lang="en-US" altLang="ja-JP" dirty="0"/>
          </a:p>
        </p:txBody>
      </p:sp>
      <p:pic>
        <p:nvPicPr>
          <p:cNvPr id="9" name="図 8" descr="スクリーンショット 2017-06-11 9.00.4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763" y="2319637"/>
            <a:ext cx="4399704" cy="3863903"/>
          </a:xfrm>
          <a:prstGeom prst="rect">
            <a:avLst/>
          </a:prstGeom>
        </p:spPr>
      </p:pic>
      <p:sp>
        <p:nvSpPr>
          <p:cNvPr id="13" name="円/楕円 1"/>
          <p:cNvSpPr/>
          <p:nvPr/>
        </p:nvSpPr>
        <p:spPr>
          <a:xfrm>
            <a:off x="1951383" y="2196544"/>
            <a:ext cx="1008185" cy="4678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456977" y="2642234"/>
            <a:ext cx="2556935" cy="27313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343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崩すブロックのプレハブ化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6424" y="1067274"/>
            <a:ext cx="9027576" cy="4970861"/>
          </a:xfrm>
        </p:spPr>
        <p:txBody>
          <a:bodyPr/>
          <a:lstStyle/>
          <a:p>
            <a:r>
              <a:rPr kumimoji="1" lang="en-US" altLang="ja-JP" dirty="0"/>
              <a:t>Assets</a:t>
            </a:r>
            <a:r>
              <a:rPr lang="ja-JP" altLang="en-US" dirty="0"/>
              <a:t>の</a:t>
            </a:r>
            <a:r>
              <a:rPr lang="en-US" altLang="ja-JP" dirty="0"/>
              <a:t>Enemy</a:t>
            </a:r>
            <a:r>
              <a:rPr lang="ja-JP" altLang="en-US" dirty="0"/>
              <a:t>を</a:t>
            </a:r>
            <a:r>
              <a:rPr lang="en-US" altLang="ja-JP" dirty="0"/>
              <a:t>Hierarchy</a:t>
            </a:r>
            <a:r>
              <a:rPr lang="ja-JP" altLang="en-US" dirty="0"/>
              <a:t>にドラッグ</a:t>
            </a:r>
            <a:r>
              <a:rPr lang="en-US" altLang="ja-JP" dirty="0"/>
              <a:t>&amp;</a:t>
            </a:r>
            <a:r>
              <a:rPr lang="ja-JP" altLang="en-US" dirty="0"/>
              <a:t>ドロップすることで，</a:t>
            </a:r>
            <a:r>
              <a:rPr lang="en-US" altLang="ja-JP" dirty="0"/>
              <a:t>Enemy</a:t>
            </a:r>
            <a:r>
              <a:rPr lang="ja-JP" altLang="en-US" dirty="0"/>
              <a:t>を</a:t>
            </a:r>
            <a:r>
              <a:rPr lang="ja-JP" altLang="en-US"/>
              <a:t>複製できる</a:t>
            </a:r>
            <a:endParaRPr lang="en-US" altLang="ja-JP" dirty="0"/>
          </a:p>
          <a:p>
            <a:r>
              <a:rPr kumimoji="1" lang="ja-JP" altLang="en-US"/>
              <a:t>プレハブの</a:t>
            </a:r>
            <a:r>
              <a:rPr lang="en-US" altLang="ja-JP" dirty="0"/>
              <a:t>E</a:t>
            </a:r>
            <a:r>
              <a:rPr kumimoji="1" lang="en-US" altLang="ja-JP" dirty="0"/>
              <a:t>nemy</a:t>
            </a:r>
            <a:r>
              <a:rPr lang="ja-JP" altLang="en-US"/>
              <a:t>を任意</a:t>
            </a:r>
            <a:r>
              <a:rPr lang="ja-JP" altLang="en-US" dirty="0"/>
              <a:t>な数好きな位置に</a:t>
            </a:r>
            <a:r>
              <a:rPr lang="ja-JP" altLang="en-US"/>
              <a:t>配置させる</a:t>
            </a: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37</a:t>
            </a:fld>
            <a:endParaRPr lang="en-US" altLang="ja-JP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65" y="2673331"/>
            <a:ext cx="3931474" cy="343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611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完成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4294967295"/>
          </p:nvPr>
        </p:nvSpPr>
        <p:spPr>
          <a:xfrm>
            <a:off x="3294077" y="6550024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>
          <a:xfrm>
            <a:off x="6248400" y="6502400"/>
            <a:ext cx="2895600" cy="230187"/>
          </a:xfrm>
        </p:spPr>
        <p:txBody>
          <a:bodyPr/>
          <a:lstStyle/>
          <a:p>
            <a:fld id="{7C605802-211F-47DC-AEB7-AE31928AFF59}" type="slidenum">
              <a:rPr lang="en-US" altLang="ja-JP" smtClean="0"/>
              <a:pPr/>
              <a:t>38</a:t>
            </a:fld>
            <a:endParaRPr lang="en-US" altLang="ja-JP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7" y="1149794"/>
            <a:ext cx="6905625" cy="482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367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 bwMode="auto">
          <a:xfrm>
            <a:off x="214263" y="2531695"/>
            <a:ext cx="8872498" cy="822642"/>
          </a:xfrm>
          <a:prstGeom prst="rect">
            <a:avLst/>
          </a:prstGeom>
          <a:solidFill>
            <a:srgbClr val="FFFF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</a:bodyPr>
          <a:lstStyle/>
          <a:p>
            <a:pPr defTabSz="844083">
              <a:defRPr/>
            </a:pPr>
            <a:endParaRPr lang="ja-JP" altLang="en-US" sz="1662">
              <a:solidFill>
                <a:srgbClr val="000000"/>
              </a:solidFill>
              <a:latin typeface="Arial" charset="0"/>
              <a:ea typeface="HG創英角ｺﾞｼｯｸUB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保存方法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File</a:t>
            </a:r>
            <a:r>
              <a:rPr kumimoji="1" lang="ja-JP" altLang="en-US" dirty="0"/>
              <a:t>から</a:t>
            </a:r>
            <a:r>
              <a:rPr kumimoji="1" lang="en-US" altLang="ja-JP" u="sng" dirty="0"/>
              <a:t>Save Project</a:t>
            </a:r>
            <a:r>
              <a:rPr kumimoji="1" lang="ja-JP" altLang="en-US" dirty="0"/>
              <a:t>を選択</a:t>
            </a:r>
            <a:endParaRPr kumimoji="1" lang="en-US" altLang="ja-JP" dirty="0"/>
          </a:p>
          <a:p>
            <a:r>
              <a:rPr kumimoji="1" lang="en-US" altLang="ja-JP" dirty="0"/>
              <a:t>File</a:t>
            </a:r>
            <a:r>
              <a:rPr kumimoji="1" lang="ja-JP" altLang="en-US" dirty="0"/>
              <a:t>から</a:t>
            </a:r>
            <a:r>
              <a:rPr kumimoji="1" lang="en-US" altLang="ja-JP" u="sng" dirty="0"/>
              <a:t>Save as</a:t>
            </a:r>
            <a:r>
              <a:rPr kumimoji="1" lang="ja-JP" altLang="en-US"/>
              <a:t>を選択</a:t>
            </a:r>
            <a:r>
              <a:rPr lang="ja-JP" altLang="en-US"/>
              <a:t>して</a:t>
            </a:r>
            <a:r>
              <a:rPr lang="en-US" altLang="ja-JP" dirty="0"/>
              <a:t>Scene</a:t>
            </a:r>
            <a:r>
              <a:rPr lang="ja-JP" altLang="en-US"/>
              <a:t>を保存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1846"/>
              <a:t>　　（</a:t>
            </a:r>
            <a:r>
              <a:rPr lang="ja-JP" altLang="en-US" sz="1846" dirty="0"/>
              <a:t>“</a:t>
            </a:r>
            <a:r>
              <a:rPr lang="en-US" altLang="ja-JP" sz="1846" dirty="0"/>
              <a:t>M</a:t>
            </a:r>
            <a:r>
              <a:rPr lang="ja-JP" altLang="en-US" sz="1846"/>
              <a:t>ain”と</a:t>
            </a:r>
            <a:r>
              <a:rPr lang="ja-JP" altLang="en-US" sz="1846" dirty="0"/>
              <a:t>いう</a:t>
            </a:r>
            <a:r>
              <a:rPr lang="ja-JP" altLang="en-US" sz="1846"/>
              <a:t>名前で</a:t>
            </a:r>
            <a:r>
              <a:rPr lang="en-US" altLang="ja-JP" sz="1846" dirty="0"/>
              <a:t>Assets</a:t>
            </a:r>
            <a:r>
              <a:rPr lang="ja-JP" altLang="en-US" sz="1846"/>
              <a:t>フォルダに保存</a:t>
            </a:r>
            <a:r>
              <a:rPr lang="ja-JP" altLang="en-US" sz="1846" dirty="0"/>
              <a:t>）</a:t>
            </a:r>
            <a:endParaRPr lang="en-US" altLang="ja-JP" sz="1846" dirty="0"/>
          </a:p>
          <a:p>
            <a:pPr marL="0" indent="0">
              <a:buNone/>
            </a:pPr>
            <a:r>
              <a:rPr lang="ja-JP" altLang="en-US" sz="2400" dirty="0">
                <a:solidFill>
                  <a:srgbClr val="FF0000"/>
                </a:solidFill>
              </a:rPr>
              <a:t>注：</a:t>
            </a:r>
            <a:r>
              <a:rPr lang="en-US" altLang="ja-JP" sz="2400" dirty="0">
                <a:solidFill>
                  <a:srgbClr val="FF0000"/>
                </a:solidFill>
              </a:rPr>
              <a:t>Scene</a:t>
            </a:r>
            <a:r>
              <a:rPr lang="ja-JP" altLang="en-US" sz="2400" dirty="0">
                <a:solidFill>
                  <a:srgbClr val="FF0000"/>
                </a:solidFill>
              </a:rPr>
              <a:t>も保存しないとオブジェクトの位置</a:t>
            </a:r>
            <a:r>
              <a:rPr lang="ja-JP" altLang="en-US" sz="2400">
                <a:solidFill>
                  <a:srgbClr val="FF0000"/>
                </a:solidFill>
              </a:rPr>
              <a:t>がリセットされる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latin typeface="Arial" charset="0"/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latin typeface="Arial" charset="0"/>
              <a:ea typeface="HG創英角ｺﾞｼｯｸUB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39</a:t>
            </a:fld>
            <a:endParaRPr lang="en-US" altLang="ja-JP" dirty="0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61" y="3433122"/>
            <a:ext cx="2830295" cy="295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096" y="3429000"/>
            <a:ext cx="2886217" cy="296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1D1F5600-A196-E34E-BF6A-3FF6E4B59420}"/>
              </a:ext>
            </a:extLst>
          </p:cNvPr>
          <p:cNvSpPr/>
          <p:nvPr/>
        </p:nvSpPr>
        <p:spPr>
          <a:xfrm>
            <a:off x="6771704" y="3107619"/>
            <a:ext cx="2392961" cy="1310422"/>
          </a:xfrm>
          <a:prstGeom prst="wedgeRoundRectCallout">
            <a:avLst>
              <a:gd name="adj1" fmla="val -87452"/>
              <a:gd name="adj2" fmla="val 41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旧版</a:t>
            </a:r>
            <a:r>
              <a:rPr kumimoji="1" lang="en-US" altLang="ja-JP" dirty="0"/>
              <a:t>UNITY</a:t>
            </a:r>
            <a:r>
              <a:rPr kumimoji="1" lang="ja-JP" altLang="en-US"/>
              <a:t>では</a:t>
            </a:r>
            <a:r>
              <a:rPr kumimoji="1" lang="en-US" altLang="ja-JP" dirty="0"/>
              <a:t> Save Scene</a:t>
            </a:r>
            <a:r>
              <a:rPr kumimoji="1" lang="ja-JP" altLang="en-US"/>
              <a:t>という名称だったが，現在は</a:t>
            </a:r>
            <a:r>
              <a:rPr kumimoji="1" lang="en-US" altLang="ja-JP" dirty="0"/>
              <a:t>Save</a:t>
            </a:r>
            <a:endParaRPr kumimoji="1" lang="ja-JP" altLang="en-US"/>
          </a:p>
        </p:txBody>
      </p:sp>
      <p:sp>
        <p:nvSpPr>
          <p:cNvPr id="10" name="円/楕円 1">
            <a:extLst>
              <a:ext uri="{FF2B5EF4-FFF2-40B4-BE49-F238E27FC236}">
                <a16:creationId xmlns:a16="http://schemas.microsoft.com/office/drawing/2014/main" id="{5D4FEAB9-96B7-CA4B-BBC7-F16BA16BF0AE}"/>
              </a:ext>
            </a:extLst>
          </p:cNvPr>
          <p:cNvSpPr/>
          <p:nvPr/>
        </p:nvSpPr>
        <p:spPr>
          <a:xfrm>
            <a:off x="1563757" y="4909840"/>
            <a:ext cx="1008185" cy="4678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">
            <a:extLst>
              <a:ext uri="{FF2B5EF4-FFF2-40B4-BE49-F238E27FC236}">
                <a16:creationId xmlns:a16="http://schemas.microsoft.com/office/drawing/2014/main" id="{64713DF4-CA79-0F40-B0D7-F4C72EB5CC4C}"/>
              </a:ext>
            </a:extLst>
          </p:cNvPr>
          <p:cNvSpPr/>
          <p:nvPr/>
        </p:nvSpPr>
        <p:spPr>
          <a:xfrm>
            <a:off x="4572000" y="4213794"/>
            <a:ext cx="1341783" cy="4678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65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9D6EDD8-E449-4A0D-937F-B25567002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6D569EC-4AF6-4B79-9F46-1057135AC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25" y="1189701"/>
            <a:ext cx="4212294" cy="497086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dirty="0"/>
              <a:t>基礎編</a:t>
            </a:r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r>
              <a:rPr kumimoji="1" lang="ja-JP" altLang="en-US" sz="2400" dirty="0"/>
              <a:t>新規作成～環境設定　</a:t>
            </a:r>
            <a:r>
              <a:rPr kumimoji="1" lang="en-US" altLang="ja-JP" sz="2400" dirty="0"/>
              <a:t>P5-P8</a:t>
            </a:r>
          </a:p>
          <a:p>
            <a:r>
              <a:rPr kumimoji="1" lang="ja-JP" altLang="en-US" sz="2400" dirty="0"/>
              <a:t>壁の作成　</a:t>
            </a:r>
            <a:r>
              <a:rPr kumimoji="1" lang="en-US" altLang="ja-JP" sz="2400" dirty="0"/>
              <a:t>P10-P</a:t>
            </a:r>
            <a:r>
              <a:rPr lang="en-US" altLang="ja-JP" sz="2400" dirty="0"/>
              <a:t>12</a:t>
            </a:r>
          </a:p>
          <a:p>
            <a:r>
              <a:rPr kumimoji="1" lang="ja-JP" altLang="en-US" sz="2400" dirty="0"/>
              <a:t>カメラの位置　</a:t>
            </a:r>
            <a:r>
              <a:rPr lang="en-US" altLang="ja-JP" sz="2400" dirty="0"/>
              <a:t>P13</a:t>
            </a:r>
          </a:p>
          <a:p>
            <a:r>
              <a:rPr kumimoji="1" lang="ja-JP" altLang="en-US" sz="2400" dirty="0"/>
              <a:t>ボールの作成 </a:t>
            </a:r>
            <a:r>
              <a:rPr kumimoji="1" lang="en-US" altLang="ja-JP" sz="2400" dirty="0"/>
              <a:t>P14-P27</a:t>
            </a:r>
          </a:p>
          <a:p>
            <a:r>
              <a:rPr kumimoji="1" lang="ja-JP" altLang="en-US" sz="2400" dirty="0"/>
              <a:t>コントロールバー </a:t>
            </a:r>
            <a:r>
              <a:rPr kumimoji="1" lang="en-US" altLang="ja-JP" sz="2400" dirty="0"/>
              <a:t>P28-32</a:t>
            </a:r>
          </a:p>
          <a:p>
            <a:r>
              <a:rPr lang="ja-JP" altLang="en-US" sz="2400" dirty="0"/>
              <a:t>崩すブロックの作成 </a:t>
            </a:r>
            <a:r>
              <a:rPr lang="en-US" altLang="ja-JP" sz="2400" dirty="0"/>
              <a:t>P33-37</a:t>
            </a:r>
          </a:p>
          <a:p>
            <a:r>
              <a:rPr lang="ja-JP" altLang="en-US" sz="2400" dirty="0"/>
              <a:t>完成　</a:t>
            </a:r>
            <a:r>
              <a:rPr lang="en-US" altLang="ja-JP" sz="2400" dirty="0"/>
              <a:t>P238-40</a:t>
            </a:r>
            <a:endParaRPr kumimoji="1" lang="en-US" altLang="ja-JP" sz="2400" dirty="0"/>
          </a:p>
          <a:p>
            <a:endParaRPr kumimoji="1" lang="ja-JP" altLang="en-US" sz="2400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1DD3E1D-2D33-43A1-823A-EE5D624FC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EA43C2-ADD7-43E6-A823-DD525D1B6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4</a:t>
            </a:fld>
            <a:endParaRPr lang="en-US" altLang="ja-JP" dirty="0"/>
          </a:p>
        </p:txBody>
      </p: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35FE5BDB-7F02-434B-98D6-7A7743F0D27C}"/>
              </a:ext>
            </a:extLst>
          </p:cNvPr>
          <p:cNvSpPr txBox="1">
            <a:spLocks/>
          </p:cNvSpPr>
          <p:nvPr/>
        </p:nvSpPr>
        <p:spPr>
          <a:xfrm>
            <a:off x="4413632" y="1189701"/>
            <a:ext cx="4613943" cy="49708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95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63776" algn="l" defTabSz="8440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58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21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184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184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ja-JP" altLang="en-US" sz="2400" dirty="0"/>
              <a:t>レベルアップ編</a:t>
            </a:r>
            <a:endParaRPr lang="en-US" altLang="ja-JP" sz="2400" dirty="0"/>
          </a:p>
          <a:p>
            <a:pPr marL="0" indent="0" fontAlgn="auto">
              <a:spcAft>
                <a:spcPts val="0"/>
              </a:spcAft>
              <a:buNone/>
            </a:pPr>
            <a:endParaRPr lang="en-US" altLang="ja-JP" sz="2400" dirty="0"/>
          </a:p>
          <a:p>
            <a:pPr fontAlgn="auto">
              <a:spcAft>
                <a:spcPts val="0"/>
              </a:spcAft>
            </a:pPr>
            <a:r>
              <a:rPr lang="ja-JP" altLang="en-US" sz="2400" dirty="0"/>
              <a:t>ボールの修正　</a:t>
            </a:r>
            <a:r>
              <a:rPr lang="en-US" altLang="ja-JP" sz="2400" dirty="0"/>
              <a:t>P42</a:t>
            </a:r>
          </a:p>
          <a:p>
            <a:pPr fontAlgn="auto">
              <a:spcAft>
                <a:spcPts val="0"/>
              </a:spcAft>
            </a:pPr>
            <a:r>
              <a:rPr lang="en-US" altLang="ja-JP" sz="2400" dirty="0"/>
              <a:t>Score</a:t>
            </a:r>
            <a:r>
              <a:rPr lang="ja-JP" altLang="en-US" sz="2400" dirty="0"/>
              <a:t>について　</a:t>
            </a:r>
            <a:r>
              <a:rPr lang="en-US" altLang="ja-JP" sz="2400" dirty="0"/>
              <a:t>P43-49</a:t>
            </a:r>
          </a:p>
          <a:p>
            <a:pPr fontAlgn="auto">
              <a:spcAft>
                <a:spcPts val="0"/>
              </a:spcAft>
            </a:pPr>
            <a:r>
              <a:rPr lang="ja-JP" altLang="en-US" sz="2400" dirty="0"/>
              <a:t>タイトルと結果シーン</a:t>
            </a:r>
            <a:endParaRPr lang="en-US" altLang="ja-JP" sz="2400" dirty="0"/>
          </a:p>
          <a:p>
            <a:pPr marL="0" indent="0" fontAlgn="auto">
              <a:spcAft>
                <a:spcPts val="0"/>
              </a:spcAft>
              <a:buNone/>
            </a:pPr>
            <a:r>
              <a:rPr lang="ja-JP" altLang="en-US" sz="2400" dirty="0"/>
              <a:t>　</a:t>
            </a:r>
            <a:r>
              <a:rPr lang="en-US" altLang="ja-JP" sz="2400" dirty="0"/>
              <a:t>P50-P69</a:t>
            </a:r>
          </a:p>
          <a:p>
            <a:pPr fontAlgn="auto">
              <a:spcAft>
                <a:spcPts val="0"/>
              </a:spcAft>
            </a:pPr>
            <a:r>
              <a:rPr lang="ja-JP" altLang="en-US" sz="2400" dirty="0"/>
              <a:t>ゲームの出力方法 </a:t>
            </a:r>
            <a:r>
              <a:rPr lang="en-US" altLang="ja-JP" sz="2400" dirty="0"/>
              <a:t>P70</a:t>
            </a:r>
          </a:p>
          <a:p>
            <a:pPr fontAlgn="auto">
              <a:spcAft>
                <a:spcPts val="0"/>
              </a:spcAft>
            </a:pPr>
            <a:r>
              <a:rPr lang="ja-JP" altLang="en-US" sz="2400" dirty="0"/>
              <a:t>色の変え方 </a:t>
            </a:r>
            <a:r>
              <a:rPr lang="en-US" altLang="ja-JP" sz="2400" dirty="0"/>
              <a:t>P71-74</a:t>
            </a:r>
          </a:p>
          <a:p>
            <a:pPr fontAlgn="auto">
              <a:spcAft>
                <a:spcPts val="0"/>
              </a:spcAft>
            </a:pPr>
            <a:r>
              <a:rPr lang="en-US" altLang="ja-JP" sz="2400" dirty="0"/>
              <a:t>Effect</a:t>
            </a:r>
            <a:r>
              <a:rPr lang="ja-JP" altLang="en-US" sz="2400" dirty="0"/>
              <a:t>のつけ方 </a:t>
            </a:r>
            <a:r>
              <a:rPr lang="en-US" altLang="ja-JP" sz="2400" dirty="0"/>
              <a:t>P75-81</a:t>
            </a:r>
          </a:p>
          <a:p>
            <a:pPr fontAlgn="auto">
              <a:spcAft>
                <a:spcPts val="0"/>
              </a:spcAft>
            </a:pPr>
            <a:r>
              <a:rPr lang="en-US" altLang="ja-JP" sz="2400" dirty="0"/>
              <a:t>BGM</a:t>
            </a:r>
            <a:r>
              <a:rPr lang="ja-JP" altLang="en-US" sz="2400" dirty="0"/>
              <a:t>のつけ方</a:t>
            </a:r>
            <a:r>
              <a:rPr lang="en-US" altLang="ja-JP" sz="2400" dirty="0"/>
              <a:t>P82-P84</a:t>
            </a:r>
          </a:p>
          <a:p>
            <a:pPr fontAlgn="auto">
              <a:spcAft>
                <a:spcPts val="0"/>
              </a:spcAft>
            </a:pPr>
            <a:r>
              <a:rPr lang="ja-JP" altLang="en-US" sz="2400" dirty="0"/>
              <a:t>終了ボタンの作り方</a:t>
            </a:r>
            <a:r>
              <a:rPr lang="en-US" altLang="ja-JP" sz="2400" dirty="0"/>
              <a:t>P85-P88</a:t>
            </a:r>
          </a:p>
        </p:txBody>
      </p:sp>
    </p:spTree>
    <p:extLst>
      <p:ext uri="{BB962C8B-B14F-4D97-AF65-F5344CB8AC3E}">
        <p14:creationId xmlns:p14="http://schemas.microsoft.com/office/powerpoint/2010/main" val="631605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ゲームの出力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2440" y="960241"/>
            <a:ext cx="8839119" cy="4970861"/>
          </a:xfrm>
        </p:spPr>
        <p:txBody>
          <a:bodyPr/>
          <a:lstStyle/>
          <a:p>
            <a:r>
              <a:rPr kumimoji="1" lang="en-US" altLang="ja-JP" dirty="0"/>
              <a:t>File </a:t>
            </a:r>
            <a:r>
              <a:rPr kumimoji="1" lang="ja-JP" altLang="en-US"/>
              <a:t>→ </a:t>
            </a:r>
            <a:r>
              <a:rPr kumimoji="1" lang="en-US" altLang="ja-JP" dirty="0"/>
              <a:t>Build setting</a:t>
            </a:r>
            <a:r>
              <a:rPr kumimoji="1" lang="ja-JP" altLang="en-US"/>
              <a:t>をする</a:t>
            </a:r>
            <a:endParaRPr kumimoji="1" lang="en-US" altLang="ja-JP" dirty="0"/>
          </a:p>
          <a:p>
            <a:r>
              <a:rPr kumimoji="1" lang="en-US" altLang="ja-JP" dirty="0"/>
              <a:t>Build &amp; Run</a:t>
            </a:r>
          </a:p>
          <a:p>
            <a:r>
              <a:rPr lang="en-US" altLang="ja-JP" dirty="0"/>
              <a:t>blockout2020</a:t>
            </a:r>
            <a:r>
              <a:rPr lang="ja-JP" altLang="en-US"/>
              <a:t>で</a:t>
            </a:r>
            <a:r>
              <a:rPr lang="en-US" altLang="ja-JP" dirty="0"/>
              <a:t>exe(Win)app(Mac)</a:t>
            </a:r>
            <a:r>
              <a:rPr lang="ja-JP" altLang="en-US"/>
              <a:t>を</a:t>
            </a:r>
            <a:r>
              <a:rPr lang="ja-JP" altLang="en-US" dirty="0"/>
              <a:t>保存</a:t>
            </a:r>
            <a:endParaRPr kumimoji="1" lang="en-US" altLang="ja-JP" dirty="0"/>
          </a:p>
          <a:p>
            <a:r>
              <a:rPr lang="ja-JP" altLang="en-US" dirty="0"/>
              <a:t>ウインドウ右下の</a:t>
            </a:r>
            <a:r>
              <a:rPr lang="en-US" altLang="ja-JP" dirty="0"/>
              <a:t>Build &amp; Run</a:t>
            </a:r>
            <a:r>
              <a:rPr lang="ja-JP" altLang="en-US" dirty="0"/>
              <a:t>をクリック</a:t>
            </a:r>
            <a:endParaRPr lang="en-US" altLang="ja-JP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latin typeface="Arial" charset="0"/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latin typeface="Arial" charset="0"/>
              <a:ea typeface="HG創英角ｺﾞｼｯｸUB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40</a:t>
            </a:fld>
            <a:endParaRPr lang="en-US" altLang="ja-JP" dirty="0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65" y="3098059"/>
            <a:ext cx="3615269" cy="367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941" y="3132668"/>
            <a:ext cx="3648601" cy="367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円/楕円 3"/>
          <p:cNvSpPr/>
          <p:nvPr/>
        </p:nvSpPr>
        <p:spPr>
          <a:xfrm>
            <a:off x="7163046" y="6442786"/>
            <a:ext cx="1008150" cy="3233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179197" y="1584841"/>
            <a:ext cx="4406087" cy="31963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844083">
              <a:defRPr/>
            </a:pPr>
            <a:r>
              <a:rPr kumimoji="1" lang="ja-JP" altLang="en-US" sz="1477" dirty="0">
                <a:solidFill>
                  <a:srgbClr val="000000"/>
                </a:solidFill>
                <a:ea typeface="HG創英角ｺﾞｼｯｸUB"/>
              </a:rPr>
              <a:t>ブラウザ版をビルドする場合は</a:t>
            </a:r>
            <a:r>
              <a:rPr kumimoji="1" lang="en-US" altLang="ja-JP" sz="1477" dirty="0">
                <a:solidFill>
                  <a:srgbClr val="000000"/>
                </a:solidFill>
                <a:ea typeface="HG創英角ｺﾞｼｯｸUB"/>
              </a:rPr>
              <a:t>Web Player</a:t>
            </a:r>
            <a:r>
              <a:rPr kumimoji="1" lang="ja-JP" altLang="en-US" sz="1477" dirty="0">
                <a:solidFill>
                  <a:srgbClr val="000000"/>
                </a:solidFill>
                <a:ea typeface="HG創英角ｺﾞｼｯｸUB"/>
              </a:rPr>
              <a:t>を選ぶ</a:t>
            </a:r>
            <a:endParaRPr kumimoji="1" lang="en-US" altLang="ja-JP" sz="1477" dirty="0">
              <a:solidFill>
                <a:srgbClr val="000000"/>
              </a:solidFill>
              <a:ea typeface="HG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3654252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23764F9-12D2-A546-9B86-7F40CC4E5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657" y="494155"/>
            <a:ext cx="8818685" cy="4143795"/>
          </a:xfrm>
        </p:spPr>
        <p:txBody>
          <a:bodyPr>
            <a:normAutofit/>
          </a:bodyPr>
          <a:lstStyle/>
          <a:p>
            <a:r>
              <a:rPr lang="ja-JP" altLang="en-US" sz="4400" dirty="0"/>
              <a:t>講義ではここまで．</a:t>
            </a:r>
            <a:br>
              <a:rPr lang="en-US" altLang="ja-JP" sz="4400" dirty="0"/>
            </a:br>
            <a:r>
              <a:rPr lang="ja-JP" altLang="en-US" sz="4400" dirty="0"/>
              <a:t>次ページ以降は，各自試すこと</a:t>
            </a:r>
            <a:br>
              <a:rPr lang="en-US" altLang="ja-JP" sz="4400" dirty="0"/>
            </a:br>
            <a:br>
              <a:rPr lang="en-US" altLang="ja-JP" sz="4400" dirty="0"/>
            </a:br>
            <a:r>
              <a:rPr lang="en-US" altLang="ja-JP" sz="4400" dirty="0"/>
              <a:t>  </a:t>
            </a:r>
            <a:r>
              <a:rPr lang="ja-JP" altLang="en-US" sz="4400" dirty="0"/>
              <a:t>以下のスライドのコードは</a:t>
            </a:r>
            <a:br>
              <a:rPr lang="en-US" altLang="ja-JP" sz="4400" dirty="0"/>
            </a:br>
            <a:r>
              <a:rPr lang="en-US" altLang="ja-JP" sz="4400" dirty="0">
                <a:hlinkClick r:id="rId2"/>
              </a:rPr>
              <a:t>https://github.com/MegumiAibr/UNITY_Blockout_finalver.git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50025"/>
            <a:ext cx="2133600" cy="365125"/>
          </a:xfrm>
        </p:spPr>
        <p:txBody>
          <a:bodyPr/>
          <a:lstStyle/>
          <a:p>
            <a:fld id="{7C605802-211F-47DC-AEB7-AE31928AFF59}" type="slidenum">
              <a:rPr lang="en-US" altLang="ja-JP" smtClean="0"/>
              <a:pPr/>
              <a:t>41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41341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修正点①：</a:t>
            </a:r>
            <a:r>
              <a:rPr lang="en-US" altLang="ja-JP" dirty="0"/>
              <a:t>Ball</a:t>
            </a:r>
            <a:r>
              <a:rPr lang="ja-JP" altLang="en-US" dirty="0"/>
              <a:t>にスクリプトを追加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Assets</a:t>
            </a:r>
            <a:r>
              <a:rPr lang="ja-JP" altLang="en-US" dirty="0"/>
              <a:t>の</a:t>
            </a:r>
            <a:r>
              <a:rPr lang="en-US" altLang="ja-JP" dirty="0"/>
              <a:t>C#</a:t>
            </a:r>
            <a:r>
              <a:rPr lang="ja-JP" altLang="en-US" dirty="0"/>
              <a:t>スクリプト</a:t>
            </a:r>
            <a:r>
              <a:rPr lang="en-US" altLang="ja-JP" dirty="0"/>
              <a:t>Ball</a:t>
            </a:r>
            <a:r>
              <a:rPr lang="ja-JP" altLang="en-US" dirty="0"/>
              <a:t>を選択，エディタを起動し，void</a:t>
            </a:r>
            <a:r>
              <a:rPr lang="en-US" altLang="ja-JP" dirty="0"/>
              <a:t> Update()</a:t>
            </a:r>
            <a:r>
              <a:rPr lang="ja-JP" altLang="en-US" dirty="0"/>
              <a:t>に以下のプログラムを追加して保存する</a:t>
            </a:r>
            <a:endParaRPr kumimoji="1" lang="ja-JP" altLang="en-US" dirty="0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latin typeface="Arial" charset="0"/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latin typeface="Arial" charset="0"/>
              <a:ea typeface="HG創英角ｺﾞｼｯｸUB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42</a:t>
            </a:fld>
            <a:endParaRPr lang="en-US" altLang="ja-JP" dirty="0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71450" y="3317378"/>
            <a:ext cx="8841921" cy="17966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pPr defTabSz="844083">
              <a:defRPr/>
            </a:pPr>
            <a:r>
              <a:rPr kumimoji="1" lang="en-US" altLang="ja-JP" sz="2215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void Update(){</a:t>
            </a:r>
          </a:p>
          <a:p>
            <a:pPr defTabSz="844083">
              <a:defRPr/>
            </a:pPr>
            <a:r>
              <a:rPr kumimoji="1" lang="ja-JP" altLang="en-US" sz="2215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　</a:t>
            </a:r>
            <a:r>
              <a:rPr lang="en-US" altLang="ja-JP" sz="2215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GetComponent</a:t>
            </a:r>
            <a:r>
              <a:rPr lang="en-US" altLang="ja-JP" sz="2215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altLang="ja-JP" sz="2215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Rigidbody</a:t>
            </a:r>
            <a:r>
              <a:rPr lang="en-US" altLang="ja-JP" sz="2215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&gt;().velocity = </a:t>
            </a:r>
          </a:p>
          <a:p>
            <a:pPr defTabSz="844083">
              <a:defRPr/>
            </a:pPr>
            <a:r>
              <a:rPr lang="ja-JP" altLang="en-US" sz="2215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　</a:t>
            </a:r>
            <a:r>
              <a:rPr lang="en-US" altLang="ja-JP" sz="2215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GetComponent</a:t>
            </a:r>
            <a:r>
              <a:rPr lang="en-US" altLang="ja-JP" sz="2215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altLang="ja-JP" sz="2215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Rigidbody</a:t>
            </a:r>
            <a:r>
              <a:rPr lang="en-US" altLang="ja-JP" sz="2215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&gt;().</a:t>
            </a:r>
            <a:r>
              <a:rPr lang="en-US" altLang="ja-JP" sz="2215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velocity.normalized</a:t>
            </a:r>
            <a:r>
              <a:rPr lang="en-US" altLang="ja-JP" sz="2215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* speed; </a:t>
            </a:r>
            <a:endParaRPr kumimoji="1" lang="en-US" altLang="ja-JP" sz="2215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defTabSz="844083">
              <a:defRPr/>
            </a:pPr>
            <a:r>
              <a:rPr kumimoji="1" lang="en-US" altLang="ja-JP" sz="2215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endParaRPr kumimoji="1" lang="ja-JP" altLang="en-US" sz="2215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557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修正点②：</a:t>
            </a:r>
            <a:r>
              <a:rPr lang="en-US" altLang="ja-JP" dirty="0"/>
              <a:t>Enemy</a:t>
            </a:r>
            <a:r>
              <a:rPr lang="ja-JP" altLang="en-US" dirty="0"/>
              <a:t>のプレハブ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585" dirty="0"/>
              <a:t>Enemy</a:t>
            </a:r>
            <a:r>
              <a:rPr lang="ja-JP" altLang="en-US" sz="2585" dirty="0"/>
              <a:t>プレハブ</a:t>
            </a:r>
            <a:r>
              <a:rPr lang="en-US" altLang="ja-JP" sz="2585" dirty="0" err="1"/>
              <a:t>Rigidbody</a:t>
            </a:r>
            <a:r>
              <a:rPr lang="ja-JP" altLang="en-US" sz="2585" dirty="0"/>
              <a:t>の</a:t>
            </a:r>
            <a:r>
              <a:rPr lang="en-US" altLang="ja-JP" sz="2585" dirty="0" err="1">
                <a:hlinkClick r:id="rId3"/>
              </a:rPr>
              <a:t>IsKinematic</a:t>
            </a:r>
            <a:r>
              <a:rPr lang="ja-JP" altLang="en-US" sz="2585" dirty="0"/>
              <a:t>をチェックする</a:t>
            </a:r>
            <a:endParaRPr lang="en-US" altLang="ja-JP" sz="2585" dirty="0"/>
          </a:p>
          <a:p>
            <a:pPr marL="0" indent="0">
              <a:buNone/>
            </a:pPr>
            <a:r>
              <a:rPr lang="en-US" altLang="ja-JP" sz="1400" b="0" dirty="0"/>
              <a:t>					</a:t>
            </a:r>
            <a:r>
              <a:rPr lang="ja-JP" altLang="en-US" sz="1400" b="0" dirty="0"/>
              <a:t>物理演算の影響を受けるかどうか</a:t>
            </a:r>
            <a:endParaRPr lang="ja-JP" altLang="en-US" sz="1000" dirty="0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latin typeface="Arial" charset="0"/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latin typeface="Arial" charset="0"/>
              <a:ea typeface="HG創英角ｺﾞｼｯｸUB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43</a:t>
            </a:fld>
            <a:endParaRPr lang="en-US" altLang="ja-JP" dirty="0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82" y="1893401"/>
            <a:ext cx="7244746" cy="471184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113902" y="4991477"/>
            <a:ext cx="576064" cy="62116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  <p:cxnSp>
        <p:nvCxnSpPr>
          <p:cNvPr id="9" name="直線矢印コネクタ 8"/>
          <p:cNvCxnSpPr>
            <a:endCxn id="12" idx="1"/>
          </p:cNvCxnSpPr>
          <p:nvPr/>
        </p:nvCxnSpPr>
        <p:spPr>
          <a:xfrm flipV="1">
            <a:off x="1689966" y="4395178"/>
            <a:ext cx="4540665" cy="85864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6230631" y="4249325"/>
            <a:ext cx="460475" cy="29170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437883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sz="3692" dirty="0"/>
              <a:t>スコア変数とゲームクリア条件を作成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44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34966" y="1147521"/>
            <a:ext cx="8909034" cy="7740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44083">
              <a:defRPr/>
            </a:pPr>
            <a:r>
              <a:rPr lang="en-US" altLang="ja-JP" sz="2215" dirty="0">
                <a:solidFill>
                  <a:srgbClr val="000000"/>
                </a:solidFill>
                <a:ea typeface="HG創英角ｺﾞｼｯｸUB"/>
              </a:rPr>
              <a:t>Asset</a:t>
            </a:r>
            <a:r>
              <a:rPr lang="ja-JP" altLang="en-US" sz="2215" dirty="0">
                <a:solidFill>
                  <a:srgbClr val="000000"/>
                </a:solidFill>
                <a:ea typeface="HG創英角ｺﾞｼｯｸUB"/>
              </a:rPr>
              <a:t>から</a:t>
            </a:r>
            <a:r>
              <a:rPr lang="en-US" altLang="ja-JP" sz="2215" dirty="0" err="1">
                <a:solidFill>
                  <a:srgbClr val="000000"/>
                </a:solidFill>
                <a:ea typeface="HG創英角ｺﾞｼｯｸUB"/>
              </a:rPr>
              <a:t>C#script</a:t>
            </a:r>
            <a:r>
              <a:rPr kumimoji="1" lang="ja-JP" altLang="en-US" sz="2215" dirty="0">
                <a:solidFill>
                  <a:srgbClr val="000000"/>
                </a:solidFill>
                <a:ea typeface="HG創英角ｺﾞｼｯｸUB"/>
              </a:rPr>
              <a:t>を作成し，名前を</a:t>
            </a:r>
            <a:r>
              <a:rPr kumimoji="1" lang="en-US" altLang="ja-JP" sz="2215" dirty="0">
                <a:solidFill>
                  <a:srgbClr val="000000"/>
                </a:solidFill>
                <a:ea typeface="HG創英角ｺﾞｼｯｸUB"/>
              </a:rPr>
              <a:t>Score</a:t>
            </a:r>
            <a:r>
              <a:rPr lang="ja-JP" altLang="en-US" sz="2215" dirty="0">
                <a:solidFill>
                  <a:srgbClr val="000000"/>
                </a:solidFill>
                <a:ea typeface="HG創英角ｺﾞｼｯｸUB"/>
              </a:rPr>
              <a:t>にして，以下のプログラムを記述する</a:t>
            </a:r>
            <a:endParaRPr kumimoji="1" lang="ja-JP" altLang="en-US" sz="2215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23529" y="2079250"/>
            <a:ext cx="8568952" cy="3380306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using </a:t>
            </a:r>
            <a:r>
              <a:rPr lang="en-US" altLang="ja-JP" sz="2215" b="1" dirty="0" err="1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UnityEngine.SceneManagement</a:t>
            </a:r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;</a:t>
            </a:r>
          </a:p>
          <a:p>
            <a:pPr lvl="0">
              <a:defRPr/>
            </a:pPr>
            <a:r>
              <a:rPr lang="en-US" altLang="ja-JP" sz="2215" b="1" dirty="0">
                <a:solidFill>
                  <a:srgbClr val="080808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public class Score : </a:t>
            </a:r>
            <a:r>
              <a:rPr lang="en-US" altLang="ja-JP" sz="2215" b="1" dirty="0" err="1">
                <a:solidFill>
                  <a:srgbClr val="080808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MonoBehaviour</a:t>
            </a:r>
            <a:r>
              <a:rPr lang="en-US" altLang="ja-JP" sz="2215" b="1" dirty="0">
                <a:solidFill>
                  <a:srgbClr val="080808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{</a:t>
            </a:r>
          </a:p>
          <a:p>
            <a:pPr defTabSz="844083">
              <a:defRPr/>
            </a:pPr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static public </a:t>
            </a:r>
            <a:r>
              <a:rPr lang="en-US" altLang="ja-JP" sz="2215" b="1" dirty="0" err="1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int</a:t>
            </a:r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 score = 0; </a:t>
            </a:r>
          </a:p>
          <a:p>
            <a:pPr defTabSz="844083">
              <a:defRPr/>
            </a:pPr>
            <a:r>
              <a:rPr lang="en-US" altLang="ja-JP" sz="2215" b="1" dirty="0">
                <a:solidFill>
                  <a:srgbClr val="080808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void Update(){</a:t>
            </a:r>
          </a:p>
          <a:p>
            <a:pPr defTabSz="844083">
              <a:defRPr/>
            </a:pPr>
            <a:r>
              <a:rPr lang="ja-JP" altLang="en-US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	</a:t>
            </a:r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if(3 &lt;= score){</a:t>
            </a:r>
            <a:endParaRPr lang="ja-JP" altLang="en-US" sz="2215" b="1" dirty="0">
              <a:solidFill>
                <a:srgbClr val="FF0000"/>
              </a:solidFill>
              <a:latin typeface="Courier New" panose="02070309020205020404" pitchFamily="49" charset="0"/>
              <a:ea typeface="Menlo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ja-JP" altLang="en-US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		</a:t>
            </a:r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</a:t>
            </a:r>
            <a:r>
              <a:rPr lang="en-US" altLang="ja-JP" sz="2215" b="1" dirty="0" err="1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SceneManager.LoadScene</a:t>
            </a:r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("Result");</a:t>
            </a:r>
          </a:p>
          <a:p>
            <a:pPr defTabSz="844083">
              <a:defRPr/>
            </a:pPr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	}</a:t>
            </a:r>
          </a:p>
          <a:p>
            <a:pPr defTabSz="844083">
              <a:defRPr/>
            </a:pPr>
            <a:r>
              <a:rPr lang="en-US" altLang="ja-JP" sz="2215" b="1" dirty="0">
                <a:solidFill>
                  <a:srgbClr val="080808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}</a:t>
            </a:r>
            <a:endParaRPr kumimoji="1" lang="en-US" altLang="ja-JP" sz="2215" b="1" dirty="0">
              <a:solidFill>
                <a:srgbClr val="FF0000"/>
              </a:solidFill>
              <a:latin typeface="Courier New" panose="02070309020205020404" pitchFamily="49" charset="0"/>
              <a:ea typeface="Menlo" charset="0"/>
              <a:cs typeface="Courier New" panose="02070309020205020404" pitchFamily="49" charset="0"/>
            </a:endParaRPr>
          </a:p>
          <a:p>
            <a:pPr defTabSz="844083">
              <a:defRPr/>
            </a:pPr>
            <a:r>
              <a:rPr kumimoji="1"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//</a:t>
            </a:r>
            <a:r>
              <a:rPr kumimoji="1" lang="ja-JP" altLang="en-US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テストを容易にするため，条件を緩くしてある</a:t>
            </a:r>
            <a:endParaRPr kumimoji="1" lang="en-US" altLang="ja-JP" sz="2215" b="1" dirty="0">
              <a:solidFill>
                <a:srgbClr val="FF0000"/>
              </a:solidFill>
              <a:latin typeface="Courier New" panose="02070309020205020404" pitchFamily="49" charset="0"/>
              <a:ea typeface="Menlo" charset="0"/>
              <a:cs typeface="Courier New" panose="02070309020205020404" pitchFamily="49" charset="0"/>
            </a:endParaRPr>
          </a:p>
          <a:p>
            <a:pPr defTabSz="844083">
              <a:defRPr/>
            </a:pPr>
            <a:r>
              <a:rPr kumimoji="1"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//</a:t>
            </a:r>
            <a:r>
              <a:rPr kumimoji="1" lang="ja-JP" altLang="en-US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テスト終了後，条件をブロックの数にあわせること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60310" y="5459556"/>
            <a:ext cx="889378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lang="ja-JP" altLang="en-US" sz="2215" dirty="0">
                <a:solidFill>
                  <a:srgbClr val="000000"/>
                </a:solidFill>
                <a:ea typeface="HG創英角ｺﾞｼｯｸUB"/>
              </a:rPr>
              <a:t>書き終えたら</a:t>
            </a:r>
            <a:r>
              <a:rPr lang="en-US" altLang="ja-JP" sz="2215" dirty="0">
                <a:solidFill>
                  <a:srgbClr val="000000"/>
                </a:solidFill>
                <a:ea typeface="HG創英角ｺﾞｼｯｸUB"/>
              </a:rPr>
              <a:t>Unity</a:t>
            </a:r>
            <a:r>
              <a:rPr lang="ja-JP" altLang="en-US" sz="2215" dirty="0">
                <a:solidFill>
                  <a:srgbClr val="000000"/>
                </a:solidFill>
                <a:ea typeface="HG創英角ｺﾞｼｯｸUB"/>
              </a:rPr>
              <a:t>の画面に戻り，</a:t>
            </a:r>
            <a:r>
              <a:rPr lang="en-US" altLang="ja-JP" sz="2215" dirty="0" err="1">
                <a:solidFill>
                  <a:srgbClr val="000000"/>
                </a:solidFill>
                <a:ea typeface="HG創英角ｺﾞｼｯｸUB"/>
              </a:rPr>
              <a:t>MainCamera</a:t>
            </a:r>
            <a:r>
              <a:rPr lang="ja-JP" altLang="en-US" sz="2215" dirty="0">
                <a:solidFill>
                  <a:srgbClr val="000000"/>
                </a:solidFill>
                <a:ea typeface="HG創英角ｺﾞｼｯｸUB"/>
              </a:rPr>
              <a:t>にドラッグ</a:t>
            </a:r>
            <a:r>
              <a:rPr lang="en-US" altLang="ja-JP" sz="2215" dirty="0">
                <a:solidFill>
                  <a:srgbClr val="000000"/>
                </a:solidFill>
                <a:ea typeface="HG創英角ｺﾞｼｯｸUB"/>
              </a:rPr>
              <a:t>&amp;</a:t>
            </a:r>
            <a:r>
              <a:rPr lang="ja-JP" altLang="en-US" sz="2215" dirty="0">
                <a:solidFill>
                  <a:srgbClr val="000000"/>
                </a:solidFill>
                <a:ea typeface="HG創英角ｺﾞｼｯｸUB"/>
              </a:rPr>
              <a:t>ドロップ</a:t>
            </a:r>
            <a:endParaRPr lang="en-US" altLang="ja-JP" sz="2215" dirty="0">
              <a:solidFill>
                <a:srgbClr val="000000"/>
              </a:solidFill>
              <a:ea typeface="HG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3973788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954" dirty="0"/>
              <a:t>ブロック</a:t>
            </a:r>
            <a:r>
              <a:rPr lang="ja-JP" altLang="en-US" sz="2954"/>
              <a:t>を壊す際スコア</a:t>
            </a:r>
            <a:r>
              <a:rPr lang="ja-JP" altLang="en-US" sz="2954" dirty="0"/>
              <a:t>のカウントアップ</a:t>
            </a:r>
            <a:r>
              <a:rPr lang="ja-JP" altLang="en-US" sz="2954"/>
              <a:t>処理を追加</a:t>
            </a:r>
            <a:endParaRPr lang="ja-JP" altLang="en-US" sz="2954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45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40001" y="1528894"/>
            <a:ext cx="8580471" cy="7740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44083">
              <a:defRPr/>
            </a:pPr>
            <a:r>
              <a:rPr lang="en-US" altLang="ja-JP" sz="2215" dirty="0" err="1">
                <a:solidFill>
                  <a:srgbClr val="000000"/>
                </a:solidFill>
                <a:ea typeface="HG創英角ｺﾞｼｯｸUB"/>
              </a:rPr>
              <a:t>C#script</a:t>
            </a:r>
            <a:r>
              <a:rPr lang="ja-JP" altLang="en-US" sz="2215" dirty="0">
                <a:solidFill>
                  <a:srgbClr val="000000"/>
                </a:solidFill>
                <a:ea typeface="HG創英角ｺﾞｼｯｸUB"/>
              </a:rPr>
              <a:t>ファイルの</a:t>
            </a:r>
            <a:r>
              <a:rPr lang="en-US" altLang="ja-JP" sz="2215" dirty="0">
                <a:solidFill>
                  <a:srgbClr val="000000"/>
                </a:solidFill>
                <a:ea typeface="HG創英角ｺﾞｼｯｸUB"/>
              </a:rPr>
              <a:t>Destroy</a:t>
            </a:r>
            <a:r>
              <a:rPr lang="ja-JP" altLang="en-US" sz="2215" dirty="0">
                <a:solidFill>
                  <a:srgbClr val="000000"/>
                </a:solidFill>
                <a:ea typeface="HG創英角ｺﾞｼｯｸUB"/>
              </a:rPr>
              <a:t>を，以下のように修正してカウントアップ処理をいれる</a:t>
            </a:r>
            <a:endParaRPr lang="ja-JP" altLang="en-US" sz="2215" dirty="0">
              <a:solidFill>
                <a:srgbClr val="000000"/>
              </a:solidFill>
              <a:latin typeface="HG創英角ｺﾞｼｯｸUB"/>
              <a:ea typeface="HG創英角ｺﾞｼｯｸUB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51520" y="2579645"/>
            <a:ext cx="8568952" cy="335290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44083">
              <a:defRPr/>
            </a:pPr>
            <a:r>
              <a:rPr lang="en-US" altLang="ja-JP" sz="2215" b="1" dirty="0">
                <a:solidFill>
                  <a:srgbClr val="080808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void </a:t>
            </a:r>
            <a:r>
              <a:rPr lang="en-US" altLang="ja-JP" sz="2215" b="1" dirty="0" err="1">
                <a:solidFill>
                  <a:srgbClr val="080808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OnCollisionEnter</a:t>
            </a:r>
            <a:r>
              <a:rPr lang="en-US" altLang="ja-JP" sz="2215" b="1" dirty="0">
                <a:solidFill>
                  <a:srgbClr val="080808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(Collision collision){</a:t>
            </a:r>
          </a:p>
          <a:p>
            <a:pPr defTabSz="844083">
              <a:defRPr/>
            </a:pPr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	</a:t>
            </a:r>
            <a:r>
              <a:rPr lang="en-US" altLang="ja-JP" sz="2215" b="1" dirty="0" err="1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Score.score</a:t>
            </a:r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++;//Score</a:t>
            </a:r>
            <a:r>
              <a:rPr lang="ja-JP" altLang="en-US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の中の</a:t>
            </a:r>
            <a:r>
              <a:rPr lang="en-US" altLang="ja-JP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score</a:t>
            </a:r>
            <a:r>
              <a:rPr lang="ja-JP" altLang="en-US" sz="2215" b="1" dirty="0">
                <a:solidFill>
                  <a:srgbClr val="FF000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変数を加算</a:t>
            </a:r>
          </a:p>
          <a:p>
            <a:pPr defTabSz="844083">
              <a:defRPr/>
            </a:pPr>
            <a:r>
              <a:rPr lang="ja-JP" altLang="en-US" sz="2215" b="1" dirty="0">
                <a:solidFill>
                  <a:srgbClr val="080808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	</a:t>
            </a:r>
            <a:r>
              <a:rPr lang="en-US" altLang="ja-JP" sz="2215" b="1" dirty="0">
                <a:solidFill>
                  <a:srgbClr val="080808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Destroy(</a:t>
            </a:r>
            <a:r>
              <a:rPr lang="en-US" altLang="ja-JP" sz="2215" b="1" dirty="0" err="1">
                <a:solidFill>
                  <a:srgbClr val="080808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gameObject</a:t>
            </a:r>
            <a:r>
              <a:rPr lang="en-US" altLang="ja-JP" sz="2215" b="1" dirty="0">
                <a:solidFill>
                  <a:srgbClr val="080808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);</a:t>
            </a:r>
          </a:p>
          <a:p>
            <a:pPr defTabSz="844083">
              <a:defRPr/>
            </a:pPr>
            <a:r>
              <a:rPr lang="en-US" altLang="ja-JP" sz="2215" b="1" dirty="0">
                <a:solidFill>
                  <a:srgbClr val="080808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5090724"/>
            <a:ext cx="18473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endParaRPr lang="en-US" altLang="ja-JP" sz="2215" dirty="0">
              <a:solidFill>
                <a:srgbClr val="000000"/>
              </a:solidFill>
              <a:ea typeface="HG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1443679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Score</a:t>
            </a:r>
            <a:r>
              <a:rPr lang="ja-JP" altLang="en-US" dirty="0"/>
              <a:t>を表示させる</a:t>
            </a:r>
            <a:r>
              <a:rPr lang="en-US" altLang="ja-JP" dirty="0"/>
              <a:t>(1)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46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8" b="36771"/>
          <a:stretch/>
        </p:blipFill>
        <p:spPr bwMode="auto">
          <a:xfrm>
            <a:off x="225549" y="1530089"/>
            <a:ext cx="8866072" cy="389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1046660" y="5425530"/>
            <a:ext cx="2448234" cy="490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kumimoji="1" lang="en-US" altLang="ja-JP" sz="2585" dirty="0">
                <a:solidFill>
                  <a:srgbClr val="000000"/>
                </a:solidFill>
                <a:ea typeface="HG創英角ｺﾞｼｯｸUB"/>
              </a:rPr>
              <a:t>UI</a:t>
            </a:r>
            <a:r>
              <a:rPr kumimoji="1" lang="ja-JP" altLang="en-US" sz="2585" dirty="0">
                <a:solidFill>
                  <a:srgbClr val="000000"/>
                </a:solidFill>
                <a:ea typeface="HG創英角ｺﾞｼｯｸUB"/>
              </a:rPr>
              <a:t>→</a:t>
            </a:r>
            <a:r>
              <a:rPr kumimoji="1" lang="en-US" altLang="ja-JP" sz="2585" dirty="0">
                <a:solidFill>
                  <a:srgbClr val="000000"/>
                </a:solidFill>
                <a:ea typeface="HG創英角ｺﾞｼｯｸUB"/>
              </a:rPr>
              <a:t>Text</a:t>
            </a:r>
            <a:r>
              <a:rPr kumimoji="1" lang="ja-JP" altLang="en-US" sz="2585" dirty="0">
                <a:solidFill>
                  <a:srgbClr val="000000"/>
                </a:solidFill>
                <a:ea typeface="HG創英角ｺﾞｼｯｸUB"/>
              </a:rPr>
              <a:t>を選択</a:t>
            </a:r>
            <a:endParaRPr kumimoji="1" lang="en-US" altLang="ja-JP" sz="2585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169690" y="2435622"/>
            <a:ext cx="504056" cy="34387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979011" y="2680182"/>
            <a:ext cx="504056" cy="34387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1121417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Score</a:t>
            </a:r>
            <a:r>
              <a:rPr lang="ja-JP" altLang="en-US" dirty="0"/>
              <a:t>を表示させる</a:t>
            </a:r>
            <a:r>
              <a:rPr lang="en-US" altLang="ja-JP" dirty="0"/>
              <a:t>(2)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47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7"/>
          <a:stretch/>
        </p:blipFill>
        <p:spPr bwMode="auto">
          <a:xfrm>
            <a:off x="407668" y="1387144"/>
            <a:ext cx="8387847" cy="412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948265" y="1955156"/>
            <a:ext cx="504056" cy="34387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4545" y="5470856"/>
            <a:ext cx="8201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4083">
              <a:defRPr/>
            </a:pPr>
            <a:r>
              <a:rPr lang="ja-JP" altLang="en-US" sz="2400" dirty="0">
                <a:solidFill>
                  <a:srgbClr val="000000"/>
                </a:solidFill>
                <a:latin typeface="+mj-ea"/>
                <a:ea typeface="+mj-ea"/>
                <a:cs typeface="Courier New" charset="0"/>
              </a:rPr>
              <a:t>赤で示された場所をクリックし，</a:t>
            </a:r>
            <a:r>
              <a:rPr lang="en-US" altLang="ja-JP" sz="2400" dirty="0">
                <a:solidFill>
                  <a:srgbClr val="000000"/>
                </a:solidFill>
                <a:latin typeface="+mj-ea"/>
                <a:ea typeface="+mj-ea"/>
                <a:cs typeface="Courier New" charset="0"/>
              </a:rPr>
              <a:t>center</a:t>
            </a:r>
            <a:r>
              <a:rPr lang="ja-JP" altLang="en-US" sz="2400" dirty="0">
                <a:solidFill>
                  <a:srgbClr val="000000"/>
                </a:solidFill>
                <a:latin typeface="+mj-ea"/>
                <a:ea typeface="+mj-ea"/>
                <a:cs typeface="Courier New" charset="0"/>
              </a:rPr>
              <a:t>の</a:t>
            </a:r>
            <a:r>
              <a:rPr lang="en-US" altLang="ja-JP" sz="2400" dirty="0">
                <a:solidFill>
                  <a:srgbClr val="000000"/>
                </a:solidFill>
                <a:latin typeface="+mj-ea"/>
                <a:ea typeface="+mj-ea"/>
                <a:cs typeface="Courier New" charset="0"/>
              </a:rPr>
              <a:t>top</a:t>
            </a:r>
            <a:r>
              <a:rPr lang="ja-JP" altLang="en-US" sz="2400" dirty="0">
                <a:solidFill>
                  <a:srgbClr val="000000"/>
                </a:solidFill>
                <a:latin typeface="+mj-ea"/>
                <a:ea typeface="+mj-ea"/>
                <a:cs typeface="Courier New" charset="0"/>
              </a:rPr>
              <a:t>を選択する</a:t>
            </a:r>
            <a:endParaRPr lang="en-US" altLang="ja-JP" sz="2400" dirty="0">
              <a:solidFill>
                <a:srgbClr val="000000"/>
              </a:solidFill>
              <a:latin typeface="+mj-ea"/>
              <a:ea typeface="+mj-ea"/>
              <a:cs typeface="Courier New" charset="0"/>
            </a:endParaRPr>
          </a:p>
          <a:p>
            <a:pPr defTabSz="844083">
              <a:defRPr/>
            </a:pPr>
            <a:r>
              <a:rPr kumimoji="1" lang="en-US" altLang="ja-JP" sz="2400" dirty="0" err="1">
                <a:solidFill>
                  <a:srgbClr val="000000"/>
                </a:solidFill>
                <a:latin typeface="+mj-ea"/>
                <a:ea typeface="+mj-ea"/>
                <a:cs typeface="Courier New" charset="0"/>
              </a:rPr>
              <a:t>Pos</a:t>
            </a:r>
            <a:r>
              <a:rPr kumimoji="1" lang="en-US" altLang="ja-JP" sz="2400" dirty="0">
                <a:solidFill>
                  <a:srgbClr val="000000"/>
                </a:solidFill>
                <a:latin typeface="+mj-ea"/>
                <a:ea typeface="+mj-ea"/>
                <a:cs typeface="Courier New" charset="0"/>
              </a:rPr>
              <a:t> </a:t>
            </a:r>
            <a:r>
              <a:rPr lang="en-US" altLang="ja-JP" sz="2400" dirty="0">
                <a:solidFill>
                  <a:srgbClr val="000000"/>
                </a:solidFill>
                <a:latin typeface="+mj-ea"/>
                <a:ea typeface="+mj-ea"/>
                <a:cs typeface="Courier New" charset="0"/>
              </a:rPr>
              <a:t>X</a:t>
            </a:r>
            <a:r>
              <a:rPr lang="ja-JP" altLang="en-US" sz="2400" dirty="0">
                <a:solidFill>
                  <a:srgbClr val="000000"/>
                </a:solidFill>
                <a:latin typeface="+mj-ea"/>
                <a:ea typeface="+mj-ea"/>
                <a:cs typeface="Courier New" charset="0"/>
              </a:rPr>
              <a:t>を</a:t>
            </a:r>
            <a:r>
              <a:rPr lang="en-US" altLang="ja-JP" sz="2400" dirty="0">
                <a:solidFill>
                  <a:srgbClr val="000000"/>
                </a:solidFill>
                <a:latin typeface="+mj-ea"/>
                <a:ea typeface="+mj-ea"/>
                <a:cs typeface="Courier New" charset="0"/>
              </a:rPr>
              <a:t>0,Pos Y</a:t>
            </a:r>
            <a:r>
              <a:rPr lang="ja-JP" altLang="en-US" sz="2400" dirty="0">
                <a:solidFill>
                  <a:srgbClr val="000000"/>
                </a:solidFill>
                <a:latin typeface="+mj-ea"/>
                <a:ea typeface="+mj-ea"/>
                <a:cs typeface="Courier New" charset="0"/>
              </a:rPr>
              <a:t>を</a:t>
            </a:r>
            <a:r>
              <a:rPr lang="en-US" altLang="ja-JP" sz="2400" dirty="0">
                <a:solidFill>
                  <a:srgbClr val="000000"/>
                </a:solidFill>
                <a:latin typeface="+mj-ea"/>
                <a:ea typeface="+mj-ea"/>
                <a:cs typeface="Courier New" charset="0"/>
              </a:rPr>
              <a:t>-30,PosZ</a:t>
            </a:r>
            <a:r>
              <a:rPr lang="ja-JP" altLang="en-US" sz="2400" dirty="0">
                <a:solidFill>
                  <a:srgbClr val="000000"/>
                </a:solidFill>
                <a:latin typeface="+mj-ea"/>
                <a:ea typeface="+mj-ea"/>
                <a:cs typeface="Courier New" charset="0"/>
              </a:rPr>
              <a:t>を</a:t>
            </a:r>
            <a:r>
              <a:rPr lang="en-US" altLang="ja-JP" sz="2400" dirty="0">
                <a:solidFill>
                  <a:srgbClr val="000000"/>
                </a:solidFill>
                <a:latin typeface="+mj-ea"/>
                <a:ea typeface="+mj-ea"/>
                <a:cs typeface="Courier New" charset="0"/>
              </a:rPr>
              <a:t>0</a:t>
            </a:r>
            <a:r>
              <a:rPr lang="ja-JP" altLang="en-US" sz="2400" dirty="0">
                <a:solidFill>
                  <a:srgbClr val="000000"/>
                </a:solidFill>
                <a:latin typeface="+mj-ea"/>
                <a:ea typeface="+mj-ea"/>
                <a:cs typeface="Courier New" charset="0"/>
              </a:rPr>
              <a:t>に設定する</a:t>
            </a:r>
            <a:endParaRPr kumimoji="1" lang="en-US" altLang="ja-JP" sz="2400" dirty="0">
              <a:solidFill>
                <a:srgbClr val="000000"/>
              </a:solidFill>
              <a:latin typeface="+mj-ea"/>
              <a:ea typeface="+mj-ea"/>
              <a:cs typeface="Courier New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7617081" y="2631373"/>
            <a:ext cx="195280" cy="27740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7452320" y="2299028"/>
            <a:ext cx="164760" cy="3323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536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Score</a:t>
            </a:r>
            <a:r>
              <a:rPr lang="ja-JP" altLang="en-US" dirty="0"/>
              <a:t>を表示させる</a:t>
            </a:r>
            <a:r>
              <a:rPr lang="en-US" altLang="ja-JP" dirty="0"/>
              <a:t>(3)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48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4165" y="5362582"/>
            <a:ext cx="4841390" cy="774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Font Size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20(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以上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)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にセットする．</a:t>
            </a:r>
            <a:endParaRPr lang="en-US" altLang="ja-JP" sz="2215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  <a:p>
            <a:pPr defTabSz="844083">
              <a:defRPr/>
            </a:pP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Alignment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の左側を真ん中にする</a:t>
            </a:r>
            <a:endParaRPr lang="en-US" altLang="ja-JP" sz="2215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</p:txBody>
      </p:sp>
      <p:pic>
        <p:nvPicPr>
          <p:cNvPr id="19458" name="Picture 2" descr="C:\Users\hiroshi\Pictures\TA\UNITY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42" y="1083237"/>
            <a:ext cx="7056784" cy="431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246366" y="3343181"/>
            <a:ext cx="1440160" cy="13870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246366" y="3675525"/>
            <a:ext cx="1008112" cy="19940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3130774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Score</a:t>
            </a:r>
            <a:r>
              <a:rPr lang="ja-JP" altLang="en-US" dirty="0"/>
              <a:t>を表示させる</a:t>
            </a:r>
            <a:r>
              <a:rPr lang="en-US" altLang="ja-JP" dirty="0"/>
              <a:t>(4)</a:t>
            </a:r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49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70006" y="1315522"/>
            <a:ext cx="7398179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844083">
              <a:defRPr/>
            </a:pPr>
            <a:r>
              <a:rPr lang="en-US" altLang="ja-JP" sz="1662" dirty="0" err="1">
                <a:solidFill>
                  <a:srgbClr val="000000"/>
                </a:solidFill>
                <a:ea typeface="HG創英角ｺﾞｼｯｸUB"/>
              </a:rPr>
              <a:t>C#Script</a:t>
            </a:r>
            <a:r>
              <a:rPr kumimoji="1" lang="ja-JP" altLang="en-US" sz="1662" dirty="0">
                <a:solidFill>
                  <a:srgbClr val="000000"/>
                </a:solidFill>
                <a:ea typeface="HG創英角ｺﾞｼｯｸUB"/>
              </a:rPr>
              <a:t>を作成し，名前を</a:t>
            </a:r>
            <a:r>
              <a:rPr kumimoji="1" lang="en-US" altLang="ja-JP" dirty="0">
                <a:solidFill>
                  <a:srgbClr val="000000"/>
                </a:solidFill>
                <a:ea typeface="HG創英角ｺﾞｼｯｸUB"/>
              </a:rPr>
              <a:t>D</a:t>
            </a:r>
            <a:r>
              <a:rPr kumimoji="1" lang="en-US" altLang="ja-JP" sz="1662" dirty="0" err="1">
                <a:solidFill>
                  <a:srgbClr val="000000"/>
                </a:solidFill>
                <a:ea typeface="HG創英角ｺﾞｼｯｸUB"/>
              </a:rPr>
              <a:t>rawScore</a:t>
            </a:r>
            <a:r>
              <a:rPr lang="ja-JP" altLang="en-US" sz="1662" dirty="0">
                <a:solidFill>
                  <a:srgbClr val="000000"/>
                </a:solidFill>
                <a:ea typeface="HG創英角ｺﾞｼｯｸUB"/>
              </a:rPr>
              <a:t>にして，以下のプログラムを記述する</a:t>
            </a:r>
            <a:endParaRPr kumimoji="1" lang="ja-JP" altLang="en-US" sz="1662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252047" y="1792166"/>
            <a:ext cx="8568104" cy="3712898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44083">
              <a:defRPr/>
            </a:pPr>
            <a:r>
              <a:rPr lang="en-US" altLang="ja-JP" sz="1662" b="1" dirty="0">
                <a:solidFill>
                  <a:srgbClr val="333333"/>
                </a:solidFill>
                <a:latin typeface="Courier New" charset="0"/>
                <a:ea typeface="Courier New" charset="0"/>
                <a:cs typeface="Courier New" charset="0"/>
              </a:rPr>
              <a:t>using </a:t>
            </a:r>
            <a:r>
              <a:rPr lang="en-US" altLang="ja-JP" sz="1662" b="1" dirty="0" err="1">
                <a:solidFill>
                  <a:srgbClr val="333333"/>
                </a:solidFill>
                <a:latin typeface="Courier New" charset="0"/>
                <a:ea typeface="Courier New" charset="0"/>
                <a:cs typeface="Courier New" charset="0"/>
              </a:rPr>
              <a:t>System.Collections</a:t>
            </a:r>
            <a:r>
              <a:rPr lang="en-US" altLang="ja-JP" sz="1662" b="1" dirty="0">
                <a:solidFill>
                  <a:srgbClr val="333333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defTabSz="844083">
              <a:defRPr/>
            </a:pPr>
            <a:r>
              <a:rPr lang="en-US" altLang="ja-JP" sz="1662" b="1" dirty="0">
                <a:solidFill>
                  <a:srgbClr val="333333"/>
                </a:solidFill>
                <a:latin typeface="Courier New" charset="0"/>
                <a:ea typeface="Courier New" charset="0"/>
                <a:cs typeface="Courier New" charset="0"/>
              </a:rPr>
              <a:t>using </a:t>
            </a:r>
            <a:r>
              <a:rPr lang="en-US" altLang="ja-JP" sz="1662" b="1" dirty="0" err="1">
                <a:solidFill>
                  <a:srgbClr val="333333"/>
                </a:solidFill>
                <a:latin typeface="Courier New" charset="0"/>
                <a:ea typeface="Courier New" charset="0"/>
                <a:cs typeface="Courier New" charset="0"/>
              </a:rPr>
              <a:t>System.Collections.Generic</a:t>
            </a:r>
            <a:r>
              <a:rPr lang="en-US" altLang="ja-JP" sz="1662" b="1" dirty="0">
                <a:solidFill>
                  <a:srgbClr val="333333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defTabSz="844083">
              <a:defRPr/>
            </a:pPr>
            <a:r>
              <a:rPr lang="en-US" altLang="ja-JP" sz="1662" b="1" dirty="0">
                <a:solidFill>
                  <a:srgbClr val="333333"/>
                </a:solidFill>
                <a:latin typeface="Courier New" charset="0"/>
                <a:ea typeface="Courier New" charset="0"/>
                <a:cs typeface="Courier New" charset="0"/>
              </a:rPr>
              <a:t>using </a:t>
            </a:r>
            <a:r>
              <a:rPr lang="en-US" altLang="ja-JP" sz="1662" b="1" dirty="0" err="1">
                <a:solidFill>
                  <a:srgbClr val="333333"/>
                </a:solidFill>
                <a:latin typeface="Courier New" charset="0"/>
                <a:ea typeface="Courier New" charset="0"/>
                <a:cs typeface="Courier New" charset="0"/>
              </a:rPr>
              <a:t>UnityEngine</a:t>
            </a:r>
            <a:r>
              <a:rPr lang="en-US" altLang="ja-JP" sz="1662" b="1" dirty="0">
                <a:solidFill>
                  <a:srgbClr val="333333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defTabSz="844083">
              <a:defRPr/>
            </a:pPr>
            <a:r>
              <a:rPr lang="en-US" altLang="ja-JP" sz="1662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using </a:t>
            </a:r>
            <a:r>
              <a:rPr lang="en-US" altLang="ja-JP" sz="1662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UnityEngine.UI</a:t>
            </a:r>
            <a:r>
              <a:rPr lang="en-US" altLang="ja-JP" sz="1662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lvl="0">
              <a:defRPr/>
            </a:pPr>
            <a:r>
              <a:rPr lang="en-US" altLang="ja-JP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public class </a:t>
            </a:r>
            <a:r>
              <a:rPr lang="en-US" altLang="ja-JP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DrawScore</a:t>
            </a:r>
            <a:r>
              <a:rPr lang="en-US" altLang="ja-JP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: </a:t>
            </a:r>
            <a:r>
              <a:rPr lang="en-US" altLang="ja-JP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MonoBehaviour</a:t>
            </a:r>
            <a:r>
              <a:rPr lang="en-US" altLang="ja-JP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{</a:t>
            </a:r>
            <a:endParaRPr lang="en-US" altLang="ja-JP" sz="1662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defTabSz="844083">
              <a:defRPr/>
            </a:pPr>
            <a:r>
              <a:rPr lang="en-US" altLang="ja-JP" sz="1662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Text  </a:t>
            </a:r>
            <a:r>
              <a:rPr lang="en-US" altLang="ja-JP" sz="1662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scoreText</a:t>
            </a:r>
            <a:r>
              <a:rPr lang="en-US" altLang="ja-JP" sz="1662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defTabSz="844083">
              <a:defRPr/>
            </a:pPr>
            <a:r>
              <a:rPr lang="en-US" altLang="ja-JP" sz="1662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void Start () {</a:t>
            </a:r>
          </a:p>
          <a:p>
            <a:pPr defTabSz="844083">
              <a:defRPr/>
            </a:pPr>
            <a:r>
              <a:rPr lang="en-US" altLang="ja-JP" sz="1662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altLang="ja-JP" sz="1662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scoreText</a:t>
            </a:r>
            <a:r>
              <a:rPr lang="en-US" altLang="ja-JP" sz="1662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= 	</a:t>
            </a:r>
            <a:r>
              <a:rPr lang="en-US" altLang="ja-JP" sz="1662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GameObject.Find</a:t>
            </a:r>
            <a:r>
              <a:rPr lang="en-US" altLang="ja-JP" sz="1662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("Text").</a:t>
            </a:r>
            <a:r>
              <a:rPr lang="en-US" altLang="ja-JP" sz="1662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GetComponent</a:t>
            </a:r>
            <a:r>
              <a:rPr lang="en-US" altLang="ja-JP" sz="1662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&lt;Text&gt;();</a:t>
            </a:r>
          </a:p>
          <a:p>
            <a:pPr defTabSz="844083">
              <a:defRPr/>
            </a:pPr>
            <a:r>
              <a:rPr lang="en-US" altLang="ja-JP" sz="1662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defTabSz="844083">
              <a:defRPr/>
            </a:pPr>
            <a:endParaRPr lang="en-US" altLang="ja-JP" sz="1662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defTabSz="844083">
              <a:defRPr/>
            </a:pPr>
            <a:r>
              <a:rPr lang="en-US" altLang="ja-JP" sz="1662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void Update () {</a:t>
            </a:r>
          </a:p>
          <a:p>
            <a:pPr defTabSz="844083">
              <a:defRPr/>
            </a:pPr>
            <a:r>
              <a:rPr lang="en-US" altLang="ja-JP" sz="1662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altLang="ja-JP" sz="1662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scoreText.text</a:t>
            </a:r>
            <a:r>
              <a:rPr lang="en-US" altLang="ja-JP" sz="1662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 = "Score:"+</a:t>
            </a:r>
            <a:r>
              <a:rPr lang="en-US" altLang="ja-JP" sz="1662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Score.score</a:t>
            </a:r>
            <a:r>
              <a:rPr lang="en-US" altLang="ja-JP" sz="1662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defTabSz="844083">
              <a:defRPr/>
            </a:pPr>
            <a:r>
              <a:rPr lang="en-US" altLang="ja-JP" sz="1662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73899" y="5450102"/>
            <a:ext cx="7196201" cy="85965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844083">
              <a:defRPr/>
            </a:pPr>
            <a:r>
              <a:rPr lang="ja-JP" altLang="en-US" sz="1662" dirty="0">
                <a:solidFill>
                  <a:srgbClr val="000000"/>
                </a:solidFill>
                <a:ea typeface="HG創英角ｺﾞｼｯｸUB"/>
              </a:rPr>
              <a:t>書き終えたら</a:t>
            </a:r>
            <a:r>
              <a:rPr lang="en-US" altLang="ja-JP" sz="1662" dirty="0">
                <a:solidFill>
                  <a:srgbClr val="000000"/>
                </a:solidFill>
                <a:latin typeface="Arial"/>
                <a:ea typeface="HG創英角ｺﾞｼｯｸUB"/>
                <a:cs typeface="Arial"/>
              </a:rPr>
              <a:t>Unity</a:t>
            </a:r>
            <a:r>
              <a:rPr lang="ja-JP" altLang="en-US" sz="1662" dirty="0">
                <a:solidFill>
                  <a:srgbClr val="000000"/>
                </a:solidFill>
                <a:ea typeface="HG創英角ｺﾞｼｯｸUB"/>
              </a:rPr>
              <a:t>の画面に戻り，</a:t>
            </a:r>
            <a:r>
              <a:rPr lang="en-US" altLang="ja-JP" sz="1662" dirty="0">
                <a:solidFill>
                  <a:srgbClr val="000000"/>
                </a:solidFill>
                <a:latin typeface="Arial"/>
                <a:ea typeface="HG創英角ｺﾞｼｯｸUB"/>
                <a:cs typeface="Arial"/>
              </a:rPr>
              <a:t>Canvas</a:t>
            </a:r>
            <a:r>
              <a:rPr lang="ja-JP" altLang="en-US" sz="1662" dirty="0">
                <a:solidFill>
                  <a:srgbClr val="000000"/>
                </a:solidFill>
                <a:ea typeface="HG創英角ｺﾞｼｯｸUB"/>
              </a:rPr>
              <a:t>にドラッグ</a:t>
            </a:r>
            <a:r>
              <a:rPr lang="en-US" altLang="ja-JP" sz="1662" dirty="0">
                <a:solidFill>
                  <a:srgbClr val="000000"/>
                </a:solidFill>
                <a:latin typeface="Arial"/>
                <a:ea typeface="HG創英角ｺﾞｼｯｸUB"/>
                <a:cs typeface="Arial"/>
              </a:rPr>
              <a:t>&amp;</a:t>
            </a:r>
            <a:r>
              <a:rPr lang="ja-JP" altLang="en-US" sz="1662" dirty="0">
                <a:solidFill>
                  <a:srgbClr val="000000"/>
                </a:solidFill>
                <a:ea typeface="HG創英角ｺﾞｼｯｸUB"/>
              </a:rPr>
              <a:t>ドロップ</a:t>
            </a:r>
            <a:endParaRPr lang="en-US" altLang="ja-JP" sz="1662" dirty="0">
              <a:solidFill>
                <a:srgbClr val="000000"/>
              </a:solidFill>
              <a:latin typeface="Arial"/>
              <a:ea typeface="HG創英角ｺﾞｼｯｸUB"/>
              <a:cs typeface="Arial"/>
            </a:endParaRPr>
          </a:p>
          <a:p>
            <a:pPr defTabSz="844083">
              <a:defRPr/>
            </a:pPr>
            <a:r>
              <a:rPr lang="ja-JP" altLang="en-US" sz="1662" dirty="0">
                <a:solidFill>
                  <a:srgbClr val="000000"/>
                </a:solidFill>
                <a:ea typeface="HG創英角ｺﾞｼｯｸUB"/>
              </a:rPr>
              <a:t>再生してみて画面の上の方に，</a:t>
            </a:r>
            <a:r>
              <a:rPr lang="en-US" altLang="ja-JP" sz="1662" dirty="0">
                <a:solidFill>
                  <a:srgbClr val="000000"/>
                </a:solidFill>
                <a:latin typeface="Arial"/>
                <a:ea typeface="HG創英角ｺﾞｼｯｸUB"/>
                <a:cs typeface="Arial"/>
              </a:rPr>
              <a:t>Score:0</a:t>
            </a:r>
            <a:r>
              <a:rPr lang="ja-JP" altLang="en-US" sz="1662" dirty="0">
                <a:solidFill>
                  <a:srgbClr val="000000"/>
                </a:solidFill>
                <a:ea typeface="HG創英角ｺﾞｼｯｸUB"/>
              </a:rPr>
              <a:t>と表示され，</a:t>
            </a:r>
            <a:r>
              <a:rPr lang="en-US" altLang="ja-JP" sz="1662" dirty="0">
                <a:solidFill>
                  <a:srgbClr val="000000"/>
                </a:solidFill>
                <a:latin typeface="Arial"/>
                <a:ea typeface="HG創英角ｺﾞｼｯｸUB"/>
                <a:cs typeface="Arial"/>
              </a:rPr>
              <a:t>Block</a:t>
            </a:r>
            <a:r>
              <a:rPr lang="ja-JP" altLang="en-US" sz="1662" dirty="0">
                <a:solidFill>
                  <a:srgbClr val="000000"/>
                </a:solidFill>
                <a:ea typeface="HG創英角ｺﾞｼｯｸUB"/>
              </a:rPr>
              <a:t>が消えるたびに</a:t>
            </a:r>
            <a:endParaRPr lang="en-US" altLang="ja-JP" sz="1662" dirty="0">
              <a:solidFill>
                <a:srgbClr val="000000"/>
              </a:solidFill>
              <a:latin typeface="Arial"/>
              <a:ea typeface="HG創英角ｺﾞｼｯｸUB"/>
              <a:cs typeface="Arial"/>
            </a:endParaRPr>
          </a:p>
          <a:p>
            <a:pPr defTabSz="844083">
              <a:defRPr/>
            </a:pPr>
            <a:r>
              <a:rPr lang="en-US" altLang="ja-JP" sz="1662" dirty="0">
                <a:solidFill>
                  <a:srgbClr val="000000"/>
                </a:solidFill>
                <a:latin typeface="Arial"/>
                <a:ea typeface="HG創英角ｺﾞｼｯｸUB"/>
                <a:cs typeface="Arial"/>
              </a:rPr>
              <a:t>Score:</a:t>
            </a:r>
            <a:r>
              <a:rPr lang="ja-JP" altLang="en-US" sz="1662" dirty="0">
                <a:solidFill>
                  <a:srgbClr val="000000"/>
                </a:solidFill>
                <a:ea typeface="HG創英角ｺﾞｼｯｸUB"/>
              </a:rPr>
              <a:t>０の０の部分が増えたら</a:t>
            </a:r>
            <a:r>
              <a:rPr lang="en-US" altLang="ja-JP" sz="1662" dirty="0">
                <a:solidFill>
                  <a:srgbClr val="000000"/>
                </a:solidFill>
                <a:ea typeface="HG創英角ｺﾞｼｯｸUB"/>
              </a:rPr>
              <a:t>OK</a:t>
            </a:r>
            <a:endParaRPr kumimoji="1" lang="en-US" altLang="ja-JP" sz="1662" dirty="0">
              <a:solidFill>
                <a:srgbClr val="000000"/>
              </a:solidFill>
              <a:ea typeface="HG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3326658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71004"/>
            <a:ext cx="9144000" cy="822642"/>
          </a:xfrm>
        </p:spPr>
        <p:txBody>
          <a:bodyPr>
            <a:noAutofit/>
          </a:bodyPr>
          <a:lstStyle/>
          <a:p>
            <a:r>
              <a:rPr kumimoji="1" lang="en-US" altLang="ja-JP" sz="3200" dirty="0"/>
              <a:t>UNITY Hub</a:t>
            </a:r>
            <a:r>
              <a:rPr kumimoji="1" lang="ja-JP" altLang="en-US" sz="3200"/>
              <a:t>でプロジェクト</a:t>
            </a:r>
            <a:r>
              <a:rPr kumimoji="1" lang="ja-JP" altLang="en-US" sz="3200" dirty="0"/>
              <a:t>を新規作成する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5</a:t>
            </a:fld>
            <a:endParaRPr lang="en-US" altLang="ja-JP" dirty="0"/>
          </a:p>
        </p:txBody>
      </p:sp>
      <p:pic>
        <p:nvPicPr>
          <p:cNvPr id="8" name="コンテンツ プレースホルダー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52" y="1272243"/>
            <a:ext cx="7711296" cy="5048687"/>
          </a:xfrm>
        </p:spPr>
      </p:pic>
      <p:sp>
        <p:nvSpPr>
          <p:cNvPr id="9" name="楕円 8"/>
          <p:cNvSpPr/>
          <p:nvPr/>
        </p:nvSpPr>
        <p:spPr>
          <a:xfrm>
            <a:off x="6962863" y="2029437"/>
            <a:ext cx="1392572" cy="740328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23991" y="4020521"/>
            <a:ext cx="7021474" cy="646331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この画面が出たら，今回はプロジェクトを「新規作成」する．</a:t>
            </a:r>
            <a:endParaRPr kumimoji="1" lang="en-US" altLang="ja-JP" dirty="0"/>
          </a:p>
          <a:p>
            <a:r>
              <a:rPr kumimoji="1" lang="ja-JP" altLang="en-US" dirty="0"/>
              <a:t>次回以降は一覧されているプロジェクトの中から</a:t>
            </a:r>
            <a:r>
              <a:rPr lang="ja-JP" altLang="en-US" dirty="0"/>
              <a:t>プロジェクトを選択する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20192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新しいシーンを作成する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50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7"/>
          <a:stretch/>
        </p:blipFill>
        <p:spPr bwMode="auto">
          <a:xfrm>
            <a:off x="145482" y="1115786"/>
            <a:ext cx="8998518" cy="4455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2C7495-025D-42C5-8CA7-6BFE3AC2E95B}"/>
              </a:ext>
            </a:extLst>
          </p:cNvPr>
          <p:cNvSpPr txBox="1"/>
          <p:nvPr/>
        </p:nvSpPr>
        <p:spPr>
          <a:xfrm>
            <a:off x="2281032" y="5657540"/>
            <a:ext cx="471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File </a:t>
            </a:r>
            <a:r>
              <a:rPr kumimoji="1" lang="ja-JP" altLang="en-US" dirty="0"/>
              <a:t>→</a:t>
            </a:r>
            <a:r>
              <a:rPr kumimoji="1" lang="en-US" altLang="ja-JP" dirty="0"/>
              <a:t>New Scene </a:t>
            </a:r>
            <a:r>
              <a:rPr kumimoji="1" lang="ja-JP" altLang="en-US" dirty="0"/>
              <a:t>で新しいシーンを作成する</a:t>
            </a:r>
          </a:p>
        </p:txBody>
      </p:sp>
    </p:spTree>
    <p:extLst>
      <p:ext uri="{BB962C8B-B14F-4D97-AF65-F5344CB8AC3E}">
        <p14:creationId xmlns:p14="http://schemas.microsoft.com/office/powerpoint/2010/main" val="37343927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背景を単色にする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51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6"/>
          <a:stretch/>
        </p:blipFill>
        <p:spPr bwMode="auto">
          <a:xfrm>
            <a:off x="163286" y="1381555"/>
            <a:ext cx="8825593" cy="4389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693412" y="5797592"/>
            <a:ext cx="830868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Main Camera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を選択し，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Camera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の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Clear Flags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Solid Color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にする</a:t>
            </a:r>
            <a:endParaRPr lang="en-US" altLang="ja-JP" sz="2215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3997313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スコアを表示（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52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9"/>
          <a:stretch/>
        </p:blipFill>
        <p:spPr bwMode="auto">
          <a:xfrm>
            <a:off x="163286" y="1350868"/>
            <a:ext cx="8910584" cy="444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292470" y="5797592"/>
            <a:ext cx="4461478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lang="en-US" altLang="ja-JP" sz="2215" dirty="0" err="1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GameObject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→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UI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→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Text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を選択する</a:t>
            </a:r>
            <a:endParaRPr lang="en-US" altLang="ja-JP" sz="2215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1243883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スコアを表示（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53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23554" name="Picture 2" descr="C:\Users\hiroshi\Pictures\TA\UNITY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26" y="1219130"/>
            <a:ext cx="7126057" cy="4386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655273" y="5464593"/>
            <a:ext cx="6067687" cy="11149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Text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の</a:t>
            </a:r>
            <a:r>
              <a:rPr lang="en-US" altLang="ja-JP" sz="2215" dirty="0" err="1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PosX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0,PosY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0,PosX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0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にする</a:t>
            </a:r>
            <a:endParaRPr lang="en-US" altLang="ja-JP" sz="2215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  <a:p>
            <a:pPr defTabSz="844083">
              <a:defRPr/>
            </a:pP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Width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200,Height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50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にする</a:t>
            </a:r>
            <a:endParaRPr lang="en-US" altLang="ja-JP" sz="2215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  <a:p>
            <a:pPr defTabSz="844083">
              <a:defRPr/>
            </a:pP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Text(Script)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の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Alignment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の左側を真ん中にする</a:t>
            </a:r>
            <a:endParaRPr lang="en-US" altLang="ja-JP" sz="2215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506344" y="3872771"/>
            <a:ext cx="1008112" cy="11641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2478175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スコアを表示（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54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24578" name="Picture 2" descr="C:\Users\hiroshi\Pictures\TA\UNITY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41" y="1166485"/>
            <a:ext cx="7488832" cy="45820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499876" y="5713516"/>
            <a:ext cx="410400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D</a:t>
            </a:r>
            <a:r>
              <a:rPr lang="en-US" altLang="ja-JP" sz="2215" dirty="0" err="1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rawScore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Canvas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に追加する</a:t>
            </a:r>
            <a:endParaRPr lang="en-US" altLang="ja-JP" sz="2215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699793" y="5021682"/>
            <a:ext cx="576064" cy="46528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1547665" y="2030580"/>
            <a:ext cx="1152128" cy="299110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769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シーンを保存する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55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5"/>
          <a:stretch/>
        </p:blipFill>
        <p:spPr bwMode="auto">
          <a:xfrm>
            <a:off x="179513" y="1433996"/>
            <a:ext cx="8827237" cy="440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006342" y="5890354"/>
            <a:ext cx="590899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Save Scene as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で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Result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という名前で保存する</a:t>
            </a:r>
            <a:endParaRPr lang="en-US" altLang="ja-JP" sz="2215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32892501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タイトルシーン作成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56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9"/>
          <a:stretch/>
        </p:blipFill>
        <p:spPr bwMode="auto">
          <a:xfrm>
            <a:off x="323528" y="1434933"/>
            <a:ext cx="8625613" cy="4227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525529" y="5715809"/>
            <a:ext cx="4876656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lang="en-US" altLang="ja-JP" sz="2954" dirty="0" err="1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File→New</a:t>
            </a:r>
            <a:r>
              <a:rPr lang="en-US" altLang="ja-JP" sz="2954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 Scene</a:t>
            </a:r>
            <a:r>
              <a:rPr lang="ja-JP" altLang="en-US" sz="2954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を選択する</a:t>
            </a:r>
            <a:endParaRPr lang="en-US" altLang="ja-JP" sz="2954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4049671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背景を単色にする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57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6"/>
          <a:stretch/>
        </p:blipFill>
        <p:spPr bwMode="auto">
          <a:xfrm>
            <a:off x="683569" y="1501402"/>
            <a:ext cx="7936882" cy="394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683569" y="5797592"/>
            <a:ext cx="830868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Main Camera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を選択し，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Camera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の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Clear Flags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Solid Color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にする</a:t>
            </a:r>
            <a:endParaRPr lang="en-US" altLang="ja-JP" sz="2215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1829170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タイトルの文字を表示（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58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9"/>
          <a:stretch/>
        </p:blipFill>
        <p:spPr bwMode="auto">
          <a:xfrm>
            <a:off x="539553" y="1567870"/>
            <a:ext cx="8064896" cy="402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888337" y="5592564"/>
            <a:ext cx="5883342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lang="en-US" altLang="ja-JP" sz="2954" dirty="0" err="1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GameObject</a:t>
            </a:r>
            <a:r>
              <a:rPr lang="ja-JP" altLang="en-US" sz="2954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→</a:t>
            </a:r>
            <a:r>
              <a:rPr lang="en-US" altLang="ja-JP" sz="2954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UI</a:t>
            </a:r>
            <a:r>
              <a:rPr lang="ja-JP" altLang="en-US" sz="2954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→</a:t>
            </a:r>
            <a:r>
              <a:rPr lang="en-US" altLang="ja-JP" sz="2954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Text</a:t>
            </a:r>
            <a:r>
              <a:rPr lang="ja-JP" altLang="en-US" sz="2954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を選択する</a:t>
            </a:r>
            <a:endParaRPr lang="en-US" altLang="ja-JP" sz="2954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334729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タイトルの文字を表示（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59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23554" name="Picture 2" descr="C:\Users\hiroshi\Pictures\TA\UNITY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47" y="1046463"/>
            <a:ext cx="7126057" cy="43869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026271" y="5329916"/>
            <a:ext cx="5091458" cy="944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lang="en-US" altLang="ja-JP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Text</a:t>
            </a:r>
            <a:r>
              <a:rPr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の</a:t>
            </a:r>
            <a:r>
              <a:rPr lang="en-US" altLang="ja-JP" sz="1846" dirty="0" err="1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PosX</a:t>
            </a:r>
            <a:r>
              <a:rPr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</a:t>
            </a:r>
            <a:r>
              <a:rPr lang="en-US" altLang="ja-JP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0,PosY</a:t>
            </a:r>
            <a:r>
              <a:rPr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</a:t>
            </a:r>
            <a:r>
              <a:rPr lang="en-US" altLang="ja-JP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30,PosX</a:t>
            </a:r>
            <a:r>
              <a:rPr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</a:t>
            </a:r>
            <a:r>
              <a:rPr lang="en-US" altLang="ja-JP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0</a:t>
            </a:r>
            <a:r>
              <a:rPr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にする</a:t>
            </a:r>
            <a:endParaRPr lang="en-US" altLang="ja-JP" sz="1846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  <a:p>
            <a:pPr defTabSz="844083">
              <a:defRPr/>
            </a:pPr>
            <a:r>
              <a:rPr lang="en-US" altLang="ja-JP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Width</a:t>
            </a:r>
            <a:r>
              <a:rPr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</a:t>
            </a:r>
            <a:r>
              <a:rPr lang="en-US" altLang="ja-JP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200,Height50</a:t>
            </a:r>
            <a:r>
              <a:rPr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にする</a:t>
            </a:r>
            <a:endParaRPr lang="en-US" altLang="ja-JP" sz="1846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  <a:p>
            <a:pPr defTabSz="844083">
              <a:defRPr/>
            </a:pPr>
            <a:r>
              <a:rPr lang="en-US" altLang="ja-JP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Text(Script)</a:t>
            </a:r>
            <a:r>
              <a:rPr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の</a:t>
            </a:r>
            <a:r>
              <a:rPr lang="en-US" altLang="ja-JP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Alignment</a:t>
            </a:r>
            <a:r>
              <a:rPr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の左側を真ん中にする</a:t>
            </a:r>
            <a:endParaRPr lang="en-US" altLang="ja-JP" sz="1846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535730" y="3703255"/>
            <a:ext cx="1008112" cy="12244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1937506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A34C6560-1156-5046-9D1A-E16747834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5" y="1313722"/>
            <a:ext cx="8051242" cy="46558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プロジェクト名の入力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6</a:t>
            </a:fld>
            <a:endParaRPr lang="en-US" altLang="ja-JP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89152" y="4074267"/>
            <a:ext cx="3860352" cy="584775"/>
          </a:xfrm>
          <a:prstGeom prst="rect">
            <a:avLst/>
          </a:prstGeom>
          <a:solidFill>
            <a:schemeClr val="bg1">
              <a:alpha val="50196"/>
            </a:schemeClr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今回は</a:t>
            </a:r>
            <a:r>
              <a:rPr kumimoji="1" lang="en-US" altLang="ja-JP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3D</a:t>
            </a:r>
            <a:r>
              <a:rPr kumimoji="1" lang="ja-JP" alt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を選択する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48462" y="1963023"/>
            <a:ext cx="237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Blockout2020</a:t>
            </a:r>
            <a:r>
              <a:rPr kumimoji="1" lang="ja-JP" altLang="en-US" dirty="0"/>
              <a:t>とする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72356" y="2803321"/>
            <a:ext cx="314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場所を確認し，記憶しておく</a:t>
            </a:r>
          </a:p>
        </p:txBody>
      </p:sp>
      <p:sp>
        <p:nvSpPr>
          <p:cNvPr id="10" name="楕円 9"/>
          <p:cNvSpPr/>
          <p:nvPr/>
        </p:nvSpPr>
        <p:spPr>
          <a:xfrm>
            <a:off x="7010400" y="5286272"/>
            <a:ext cx="1392572" cy="740328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/>
          <p:cNvSpPr/>
          <p:nvPr/>
        </p:nvSpPr>
        <p:spPr>
          <a:xfrm>
            <a:off x="1731628" y="2378938"/>
            <a:ext cx="1392572" cy="940732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4423128" y="1971063"/>
            <a:ext cx="1392572" cy="740328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955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タイトルの文字を表示する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60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27650" name="Picture 2" descr="C:\Users\hiroshi\Pictures\TA\UNITY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99" y="1263694"/>
            <a:ext cx="7128792" cy="43970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2974761" y="5561566"/>
            <a:ext cx="3802644" cy="887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ja-JP" sz="258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Text</a:t>
            </a:r>
            <a:r>
              <a:rPr lang="ja-JP" altLang="en-US" sz="258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にタイトル名を記す</a:t>
            </a:r>
          </a:p>
          <a:p>
            <a:pPr lvl="0">
              <a:defRPr/>
            </a:pPr>
            <a:r>
              <a:rPr lang="en-US" altLang="ja-JP" sz="258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Font Size</a:t>
            </a:r>
            <a:r>
              <a:rPr lang="ja-JP" altLang="en-US" sz="258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を３０にする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6660232" y="3296062"/>
            <a:ext cx="1800200" cy="33234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21222196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スタート</a:t>
            </a:r>
            <a:r>
              <a:rPr kumimoji="1" lang="ja-JP" altLang="en-US" dirty="0"/>
              <a:t>ボタンをセットする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61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1"/>
          <a:stretch/>
        </p:blipFill>
        <p:spPr bwMode="auto">
          <a:xfrm>
            <a:off x="539553" y="1567870"/>
            <a:ext cx="8280920" cy="407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539553" y="5633129"/>
            <a:ext cx="8087470" cy="1493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kumimoji="1" lang="en-US" altLang="ja-JP" sz="2954" dirty="0" err="1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GameObject</a:t>
            </a:r>
            <a:r>
              <a:rPr lang="ja-JP" altLang="en-US" sz="2954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→</a:t>
            </a:r>
            <a:r>
              <a:rPr lang="en-US" altLang="ja-JP" sz="2954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UI</a:t>
            </a:r>
            <a:r>
              <a:rPr lang="ja-JP" altLang="en-US" sz="2954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→</a:t>
            </a:r>
            <a:r>
              <a:rPr lang="en-US" altLang="ja-JP" sz="2954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Button</a:t>
            </a:r>
            <a:r>
              <a:rPr lang="ja-JP" altLang="en-US" sz="2954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を選択</a:t>
            </a:r>
            <a:endParaRPr lang="en-US" altLang="ja-JP" sz="2954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  <a:p>
            <a:pPr defTabSz="844083">
              <a:defRPr/>
            </a:pPr>
            <a:r>
              <a:rPr lang="en-US" altLang="ja-JP" sz="3200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Button</a:t>
            </a:r>
            <a:r>
              <a:rPr lang="ja-JP" altLang="en-US" sz="3200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の</a:t>
            </a:r>
            <a:r>
              <a:rPr lang="en-US" altLang="ja-JP" sz="3200" dirty="0" err="1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PosX</a:t>
            </a:r>
            <a:r>
              <a:rPr lang="ja-JP" altLang="en-US" sz="3200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</a:t>
            </a:r>
            <a:r>
              <a:rPr lang="en-US" altLang="ja-JP" sz="3200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0,PosY</a:t>
            </a:r>
            <a:r>
              <a:rPr lang="ja-JP" altLang="en-US" sz="3200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</a:t>
            </a:r>
            <a:r>
              <a:rPr lang="en-US" altLang="ja-JP" sz="3200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0,PosX</a:t>
            </a:r>
            <a:r>
              <a:rPr lang="ja-JP" altLang="en-US" sz="3200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</a:t>
            </a:r>
            <a:r>
              <a:rPr lang="en-US" altLang="ja-JP" sz="3200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0</a:t>
            </a:r>
            <a:r>
              <a:rPr lang="ja-JP" altLang="en-US" sz="3200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にする</a:t>
            </a:r>
            <a:endParaRPr lang="en-US" altLang="ja-JP" sz="3200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  <a:p>
            <a:pPr defTabSz="844083">
              <a:defRPr/>
            </a:pPr>
            <a:endParaRPr kumimoji="1" lang="ja-JP" altLang="en-US" sz="2954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41331749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ボタンの</a:t>
            </a:r>
            <a:r>
              <a:rPr lang="en-US" altLang="ja-JP" dirty="0"/>
              <a:t>Text</a:t>
            </a:r>
            <a:r>
              <a:rPr lang="ja-JP" altLang="en-US" dirty="0"/>
              <a:t>を変更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62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29698" name="Picture 2" descr="C:\Users\hiroshi\Pictures\TA\UNITY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89" y="1138764"/>
            <a:ext cx="7704856" cy="47396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651696" y="5854834"/>
            <a:ext cx="7840608" cy="660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1" lang="en-US" altLang="ja-JP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Button(</a:t>
            </a:r>
            <a:r>
              <a:rPr kumimoji="1"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の右の▶</a:t>
            </a:r>
            <a:r>
              <a:rPr kumimoji="1" lang="en-US" altLang="ja-JP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)</a:t>
            </a:r>
            <a:r>
              <a:rPr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→</a:t>
            </a:r>
            <a:r>
              <a:rPr lang="en-US" altLang="ja-JP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Text</a:t>
            </a:r>
            <a:r>
              <a:rPr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を選択し，</a:t>
            </a:r>
            <a:r>
              <a:rPr lang="en-US" altLang="ja-JP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Text(Script)</a:t>
            </a:r>
            <a:r>
              <a:rPr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の</a:t>
            </a:r>
            <a:r>
              <a:rPr lang="en-US" altLang="ja-JP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Text</a:t>
            </a:r>
            <a:r>
              <a:rPr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</a:t>
            </a:r>
            <a:r>
              <a:rPr lang="en-US" altLang="ja-JP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Start</a:t>
            </a:r>
            <a:r>
              <a:rPr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に変更する</a:t>
            </a:r>
            <a:endParaRPr lang="en-US" altLang="ja-JP" sz="1846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  <a:p>
            <a:pPr lvl="0">
              <a:defRPr/>
            </a:pPr>
            <a:r>
              <a:rPr kumimoji="1"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実行してレイアウトを確認する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6805654" y="3011479"/>
            <a:ext cx="1800200" cy="33234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886189" y="2080914"/>
            <a:ext cx="1224136" cy="26587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24143720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クリックイベントを作成する</a:t>
            </a:r>
            <a:r>
              <a:rPr kumimoji="1" lang="en-US" altLang="ja-JP" dirty="0"/>
              <a:t>(1)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63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3286" y="1381554"/>
            <a:ext cx="820333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844083">
              <a:defRPr/>
            </a:pPr>
            <a:r>
              <a:rPr kumimoji="1" lang="ja-JP" altLang="en-US" sz="1662" dirty="0">
                <a:solidFill>
                  <a:srgbClr val="000000"/>
                </a:solidFill>
                <a:ea typeface="HG創英角ｺﾞｼｯｸUB"/>
              </a:rPr>
              <a:t>もうひとつ</a:t>
            </a:r>
            <a:r>
              <a:rPr kumimoji="1" lang="ja-JP" altLang="en-US" sz="1662" dirty="0">
                <a:solidFill>
                  <a:srgbClr val="000000"/>
                </a:solidFill>
                <a:latin typeface="HG創英角ｺﾞｼｯｸUB"/>
                <a:ea typeface="HG創英角ｺﾞｼｯｸUB"/>
              </a:rPr>
              <a:t>C#</a:t>
            </a:r>
            <a:r>
              <a:rPr kumimoji="1" lang="en-US" altLang="ja-JP" sz="1662" dirty="0">
                <a:solidFill>
                  <a:srgbClr val="000000"/>
                </a:solidFill>
                <a:ea typeface="HG創英角ｺﾞｼｯｸUB"/>
              </a:rPr>
              <a:t>Script</a:t>
            </a:r>
            <a:r>
              <a:rPr kumimoji="1" lang="ja-JP" altLang="en-US" sz="1662" dirty="0">
                <a:solidFill>
                  <a:srgbClr val="000000"/>
                </a:solidFill>
                <a:ea typeface="HG創英角ｺﾞｼｯｸUB"/>
              </a:rPr>
              <a:t>を作成し，名前を</a:t>
            </a:r>
            <a:r>
              <a:rPr kumimoji="1" lang="en-US" altLang="ja-JP" dirty="0">
                <a:solidFill>
                  <a:srgbClr val="000000"/>
                </a:solidFill>
                <a:ea typeface="HG創英角ｺﾞｼｯｸUB"/>
              </a:rPr>
              <a:t>O</a:t>
            </a:r>
            <a:r>
              <a:rPr kumimoji="1" lang="en-US" altLang="ja-JP" sz="1662" dirty="0" err="1">
                <a:solidFill>
                  <a:srgbClr val="000000"/>
                </a:solidFill>
                <a:ea typeface="HG創英角ｺﾞｼｯｸUB"/>
              </a:rPr>
              <a:t>nTouch</a:t>
            </a:r>
            <a:r>
              <a:rPr lang="ja-JP" altLang="en-US" sz="1662" dirty="0">
                <a:solidFill>
                  <a:srgbClr val="000000"/>
                </a:solidFill>
                <a:ea typeface="HG創英角ｺﾞｼｯｸUB"/>
              </a:rPr>
              <a:t>にして，以下のプログラムを記述する</a:t>
            </a:r>
            <a:endParaRPr kumimoji="1" lang="ja-JP" altLang="en-US" sz="1662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251520" y="1786751"/>
            <a:ext cx="8568952" cy="3697356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ja-JP" sz="2585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using </a:t>
            </a:r>
            <a:r>
              <a:rPr lang="en-US" altLang="ja-JP" sz="2585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System.Collections</a:t>
            </a:r>
            <a:r>
              <a:rPr lang="en-US" altLang="ja-JP" sz="2585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lvl="0">
              <a:defRPr/>
            </a:pPr>
            <a:r>
              <a:rPr lang="en-US" altLang="ja-JP" sz="2585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using </a:t>
            </a:r>
            <a:r>
              <a:rPr lang="en-US" altLang="ja-JP" sz="2585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System.Collections.Generic</a:t>
            </a:r>
            <a:r>
              <a:rPr lang="en-US" altLang="ja-JP" sz="2585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lvl="0">
              <a:defRPr/>
            </a:pPr>
            <a:r>
              <a:rPr lang="en-US" altLang="ja-JP" sz="2585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using </a:t>
            </a:r>
            <a:r>
              <a:rPr lang="en-US" altLang="ja-JP" sz="2585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UnityEngine</a:t>
            </a:r>
            <a:r>
              <a:rPr lang="en-US" altLang="ja-JP" sz="2585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lvl="0">
              <a:defRPr/>
            </a:pPr>
            <a:r>
              <a:rPr lang="en-US" altLang="ja-JP" sz="2585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using </a:t>
            </a:r>
            <a:r>
              <a:rPr lang="en-US" altLang="ja-JP" sz="2585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UnityEngine.SceneManagement</a:t>
            </a:r>
            <a:r>
              <a:rPr lang="en-US" altLang="ja-JP" sz="2585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lvl="0">
              <a:defRPr/>
            </a:pPr>
            <a:r>
              <a:rPr lang="en-US" altLang="ja-JP" sz="2585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public class </a:t>
            </a:r>
            <a:r>
              <a:rPr lang="en-US" altLang="ja-JP" sz="2585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OnTouch</a:t>
            </a:r>
            <a:r>
              <a:rPr lang="en-US" altLang="ja-JP" sz="2585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: </a:t>
            </a:r>
            <a:r>
              <a:rPr lang="en-US" altLang="ja-JP" sz="2585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MonoBehaviour</a:t>
            </a:r>
            <a:r>
              <a:rPr lang="en-US" altLang="ja-JP" sz="2585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lvl="0">
              <a:defRPr/>
            </a:pPr>
            <a:r>
              <a:rPr lang="en-US" altLang="ja-JP" sz="2585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public void </a:t>
            </a:r>
            <a:r>
              <a:rPr lang="en-US" altLang="ja-JP" sz="2585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OnClickToGame</a:t>
            </a:r>
            <a:r>
              <a:rPr lang="en-US" altLang="ja-JP" sz="2585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(){</a:t>
            </a:r>
          </a:p>
          <a:p>
            <a:pPr lvl="0">
              <a:defRPr/>
            </a:pPr>
            <a:r>
              <a:rPr lang="en-US" altLang="ja-JP" sz="2585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US" altLang="ja-JP" sz="2585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SceneManager.LoadScene</a:t>
            </a:r>
            <a:r>
              <a:rPr lang="en-US" altLang="ja-JP" sz="2585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("Main");</a:t>
            </a:r>
          </a:p>
          <a:p>
            <a:pPr lvl="0">
              <a:defRPr/>
            </a:pPr>
            <a:r>
              <a:rPr lang="en-US" altLang="ja-JP" sz="2585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lvl="0">
              <a:defRPr/>
            </a:pPr>
            <a:r>
              <a:rPr lang="en-US" altLang="ja-JP" sz="2585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0003" y="5797592"/>
            <a:ext cx="8114722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書き終えたら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Unity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の画面に戻り，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Canvas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にドラッグ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&amp;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ドロップ</a:t>
            </a:r>
            <a:endParaRPr lang="en-US" altLang="ja-JP" sz="2215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22963963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クリックイベントを作成する</a:t>
            </a:r>
            <a:r>
              <a:rPr lang="en-US" altLang="ja-JP" dirty="0"/>
              <a:t>(2)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64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30722" name="Picture 2" descr="C:\Users\hiroshi\Pictures\TA\UNITY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90" y="1132930"/>
            <a:ext cx="7272808" cy="44549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196403" y="5587831"/>
            <a:ext cx="516038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Button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を選択し，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On Click()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の＋を押す</a:t>
            </a:r>
            <a:endParaRPr lang="en-US" altLang="ja-JP" sz="2215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668621" y="4522844"/>
            <a:ext cx="1800200" cy="53175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42318141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クリックイベントを作成する</a:t>
            </a:r>
            <a:r>
              <a:rPr lang="en-US" altLang="ja-JP" dirty="0"/>
              <a:t>(3)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65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31746" name="Picture 2" descr="C:\Users\hiroshi\Pictures\TA\UNITY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30" y="1079905"/>
            <a:ext cx="7416824" cy="45467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859478" y="4771941"/>
            <a:ext cx="576064" cy="26587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026830" y="1880543"/>
            <a:ext cx="936104" cy="9970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6508" y="5626644"/>
            <a:ext cx="870783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Canvas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On Click()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の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None(Object)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のところにドラッグ＆ドロップ</a:t>
            </a:r>
            <a:endParaRPr lang="en-US" altLang="ja-JP" sz="2215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</p:txBody>
      </p:sp>
      <p:cxnSp>
        <p:nvCxnSpPr>
          <p:cNvPr id="7" name="直線矢印コネクタ 6"/>
          <p:cNvCxnSpPr>
            <a:endCxn id="4" idx="1"/>
          </p:cNvCxnSpPr>
          <p:nvPr/>
        </p:nvCxnSpPr>
        <p:spPr>
          <a:xfrm>
            <a:off x="1962934" y="1980246"/>
            <a:ext cx="4896544" cy="292463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2306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クリックイベントを作成する</a:t>
            </a:r>
            <a:r>
              <a:rPr lang="en-US" altLang="ja-JP" dirty="0"/>
              <a:t>(3)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66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8"/>
          <a:stretch/>
        </p:blipFill>
        <p:spPr bwMode="auto">
          <a:xfrm>
            <a:off x="539553" y="1634339"/>
            <a:ext cx="8280920" cy="4119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637172" y="5805112"/>
            <a:ext cx="635943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No Function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→</a:t>
            </a:r>
            <a:r>
              <a:rPr lang="en-US" altLang="ja-JP" sz="2215" dirty="0" err="1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OnTouch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→</a:t>
            </a:r>
            <a:r>
              <a:rPr lang="en-US" altLang="ja-JP" sz="2215" dirty="0" err="1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OnClickToGame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()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を選択</a:t>
            </a:r>
            <a:endParaRPr lang="en-US" altLang="ja-JP" sz="2215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10598683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シーンを保存する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67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3"/>
          <a:stretch/>
        </p:blipFill>
        <p:spPr bwMode="auto">
          <a:xfrm>
            <a:off x="323529" y="1434932"/>
            <a:ext cx="8501794" cy="425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059819" y="5748292"/>
            <a:ext cx="7435049" cy="490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kumimoji="1" lang="en-US" altLang="ja-JP" sz="258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File</a:t>
            </a:r>
            <a:r>
              <a:rPr kumimoji="1" lang="ja-JP" altLang="en-US" sz="258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→</a:t>
            </a:r>
            <a:r>
              <a:rPr kumimoji="1" lang="en-US" altLang="ja-JP" sz="258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Save Scene as</a:t>
            </a:r>
            <a:r>
              <a:rPr kumimoji="1" lang="ja-JP" altLang="en-US" sz="258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で</a:t>
            </a:r>
            <a:r>
              <a:rPr kumimoji="1" lang="en-US" altLang="ja-JP" sz="258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Title</a:t>
            </a:r>
            <a:r>
              <a:rPr kumimoji="1" lang="ja-JP" altLang="en-US" sz="258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という名前で保存する</a:t>
            </a:r>
          </a:p>
        </p:txBody>
      </p:sp>
    </p:spTree>
    <p:extLst>
      <p:ext uri="{BB962C8B-B14F-4D97-AF65-F5344CB8AC3E}">
        <p14:creationId xmlns:p14="http://schemas.microsoft.com/office/powerpoint/2010/main" val="36724638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シーン遷移の設定（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68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4"/>
          <a:stretch/>
        </p:blipFill>
        <p:spPr bwMode="auto">
          <a:xfrm>
            <a:off x="179922" y="1165841"/>
            <a:ext cx="8773897" cy="4386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543239" y="5616228"/>
            <a:ext cx="4057521" cy="490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kumimoji="1" lang="en-US" altLang="ja-JP" sz="258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File </a:t>
            </a:r>
            <a:r>
              <a:rPr kumimoji="1" lang="ja-JP" altLang="en-US" sz="258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→ </a:t>
            </a:r>
            <a:r>
              <a:rPr kumimoji="1" lang="en-US" altLang="ja-JP" sz="258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Build Setting</a:t>
            </a:r>
            <a:r>
              <a:rPr kumimoji="1" lang="ja-JP" altLang="en-US" sz="258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を選択</a:t>
            </a:r>
          </a:p>
        </p:txBody>
      </p:sp>
    </p:spTree>
    <p:extLst>
      <p:ext uri="{BB962C8B-B14F-4D97-AF65-F5344CB8AC3E}">
        <p14:creationId xmlns:p14="http://schemas.microsoft.com/office/powerpoint/2010/main" val="24653968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シーン遷移の設定（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69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35842" name="Picture 2" descr="C:\Users\hiroshi\Pictures\TA\UNITY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32" y="1133573"/>
            <a:ext cx="7632848" cy="46468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689940" y="5780397"/>
            <a:ext cx="8283037" cy="3763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844083">
              <a:defRPr/>
            </a:pPr>
            <a:r>
              <a:rPr kumimoji="1" lang="en-US" altLang="ja-JP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Scenes In Build</a:t>
            </a:r>
            <a:r>
              <a:rPr kumimoji="1"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に</a:t>
            </a:r>
            <a:r>
              <a:rPr kumimoji="1" lang="en-US" altLang="ja-JP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Title</a:t>
            </a:r>
            <a:r>
              <a:rPr kumimoji="1"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，main，</a:t>
            </a:r>
            <a:r>
              <a:rPr kumimoji="1" lang="en-US" altLang="ja-JP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Result</a:t>
            </a:r>
            <a:r>
              <a:rPr kumimoji="1"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を順番に</a:t>
            </a:r>
            <a:r>
              <a:rPr kumimoji="1" lang="en-US" altLang="ja-JP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Assets</a:t>
            </a:r>
            <a:r>
              <a:rPr kumimoji="1"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から</a:t>
            </a:r>
            <a:r>
              <a:rPr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ドラッグ＆ドロップ</a:t>
            </a:r>
            <a:endParaRPr kumimoji="1" lang="ja-JP" altLang="en-US" sz="1846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2454095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CFA3B4-DD2B-40D4-89ED-FD8F03ADF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コンテンツ プレースホルダー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FB8AE131-6354-4D75-B06B-3DAF724FE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95" y="1171575"/>
            <a:ext cx="7082909" cy="4970463"/>
          </a:xfrm>
        </p:spPr>
      </p:pic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D0EEEB6-3A98-48F7-A944-0E13C3A4E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B507670-2194-4E08-8322-78A5585B6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7</a:t>
            </a:fld>
            <a:endParaRPr lang="en-US" altLang="ja-JP" dirty="0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3F620A4C-1123-4689-B391-AA82E501CDA0}"/>
              </a:ext>
            </a:extLst>
          </p:cNvPr>
          <p:cNvSpPr/>
          <p:nvPr/>
        </p:nvSpPr>
        <p:spPr>
          <a:xfrm>
            <a:off x="5234730" y="5679347"/>
            <a:ext cx="2306973" cy="6543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70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ゲームを出力する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70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3" name="図 2" descr="スクリーンショット 2015-04-24 23.40.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7849" y="1501401"/>
            <a:ext cx="7308304" cy="379284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079634" y="5328872"/>
            <a:ext cx="7043916" cy="1143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kumimoji="1"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File </a:t>
            </a:r>
            <a:r>
              <a:rPr kumimoji="1"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→ </a:t>
            </a:r>
            <a:r>
              <a:rPr kumimoji="1"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Build Setting</a:t>
            </a:r>
            <a:r>
              <a:rPr kumimoji="1"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を選択し，</a:t>
            </a:r>
            <a:r>
              <a:rPr kumimoji="1"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Build  And Run</a:t>
            </a:r>
            <a:r>
              <a:rPr kumimoji="1"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を選択</a:t>
            </a:r>
            <a:endParaRPr kumimoji="1" lang="en-US" altLang="ja-JP" sz="2215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  <a:p>
            <a:pPr defTabSz="844083">
              <a:defRPr/>
            </a:pP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名前を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Block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にして保存する</a:t>
            </a:r>
            <a:endParaRPr lang="en-US" altLang="ja-JP" sz="2215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  <a:p>
            <a:pPr defTabSz="844083">
              <a:defRPr/>
            </a:pPr>
            <a:r>
              <a:rPr lang="en-US" altLang="ja-JP" sz="2400" dirty="0">
                <a:solidFill>
                  <a:srgbClr val="FF0000"/>
                </a:solidFill>
              </a:rPr>
              <a:t>C:\Users\[name]\Documents</a:t>
            </a:r>
            <a:r>
              <a:rPr lang="ja-JP" altLang="en-US" sz="2400" dirty="0">
                <a:solidFill>
                  <a:srgbClr val="FF0000"/>
                </a:solidFill>
              </a:rPr>
              <a:t>フォルダにビルドする</a:t>
            </a:r>
            <a:endParaRPr kumimoji="1" lang="ja-JP" altLang="en-US" sz="2215" dirty="0">
              <a:solidFill>
                <a:srgbClr val="FF0000"/>
              </a:solidFill>
              <a:latin typeface="HGS創英角ｺﾞｼｯｸUB"/>
              <a:ea typeface="HGS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24620363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色を変更する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71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680015" y="5825241"/>
            <a:ext cx="419217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lang="en-US" altLang="ja-JP" sz="2215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Asset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→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Create 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→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Material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を選択</a:t>
            </a:r>
            <a:endParaRPr kumimoji="1" lang="ja-JP" altLang="en-US" sz="2215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l="-756" t="2665" r="29337" b="4529"/>
          <a:stretch/>
        </p:blipFill>
        <p:spPr>
          <a:xfrm>
            <a:off x="463190" y="1091216"/>
            <a:ext cx="7338968" cy="477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234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色を変更する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72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2656"/>
          <a:stretch/>
        </p:blipFill>
        <p:spPr>
          <a:xfrm>
            <a:off x="552191" y="1071162"/>
            <a:ext cx="7975185" cy="4366919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760675" y="5566936"/>
            <a:ext cx="6062878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名前を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Red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に変更し，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Inspector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の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Albedo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を選択</a:t>
            </a:r>
            <a:endParaRPr kumimoji="1" lang="ja-JP" altLang="en-US" sz="2215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416790" y="3990460"/>
            <a:ext cx="576064" cy="46528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  <p:cxnSp>
        <p:nvCxnSpPr>
          <p:cNvPr id="13" name="直線矢印コネクタ 12"/>
          <p:cNvCxnSpPr>
            <a:endCxn id="14" idx="1"/>
          </p:cNvCxnSpPr>
          <p:nvPr/>
        </p:nvCxnSpPr>
        <p:spPr>
          <a:xfrm flipV="1">
            <a:off x="3992854" y="1924645"/>
            <a:ext cx="3017547" cy="20658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010400" y="1795790"/>
            <a:ext cx="370126" cy="25771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23294043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色を変更する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73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637976" y="5808011"/>
            <a:ext cx="408637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R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255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，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G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を０，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B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を０に変更</a:t>
            </a:r>
            <a:endParaRPr kumimoji="1" lang="ja-JP" altLang="en-US" sz="2215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416790" y="4300853"/>
            <a:ext cx="576064" cy="46528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  <p:cxnSp>
        <p:nvCxnSpPr>
          <p:cNvPr id="13" name="直線矢印コネクタ 12"/>
          <p:cNvCxnSpPr>
            <a:endCxn id="14" idx="1"/>
          </p:cNvCxnSpPr>
          <p:nvPr/>
        </p:nvCxnSpPr>
        <p:spPr>
          <a:xfrm flipV="1">
            <a:off x="3992854" y="2235038"/>
            <a:ext cx="3017547" cy="20658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010400" y="2106183"/>
            <a:ext cx="370126" cy="25771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l="33451" t="7220"/>
          <a:stretch/>
        </p:blipFill>
        <p:spPr>
          <a:xfrm>
            <a:off x="1769806" y="1309638"/>
            <a:ext cx="5764343" cy="452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832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色を変更する</a:t>
            </a:r>
            <a:endParaRPr kumimoji="1"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74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870194" y="5705736"/>
            <a:ext cx="381065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E</a:t>
            </a:r>
            <a:r>
              <a:rPr lang="en-US" altLang="ja-JP" sz="2215" dirty="0" err="1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nemy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にドラッグ＆ドロップ</a:t>
            </a:r>
            <a:endParaRPr kumimoji="1" lang="ja-JP" altLang="en-US" sz="2215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r="37169"/>
          <a:stretch/>
        </p:blipFill>
        <p:spPr>
          <a:xfrm>
            <a:off x="145738" y="1087940"/>
            <a:ext cx="5158074" cy="4617797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3075798" y="4270451"/>
            <a:ext cx="576064" cy="46528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  <p:cxnSp>
        <p:nvCxnSpPr>
          <p:cNvPr id="15" name="直線矢印コネクタ 14"/>
          <p:cNvCxnSpPr>
            <a:stCxn id="11" idx="0"/>
          </p:cNvCxnSpPr>
          <p:nvPr/>
        </p:nvCxnSpPr>
        <p:spPr>
          <a:xfrm flipH="1" flipV="1">
            <a:off x="825786" y="2755137"/>
            <a:ext cx="2538045" cy="15153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222010" y="2424136"/>
            <a:ext cx="657139" cy="3985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826" y="1241754"/>
            <a:ext cx="3464169" cy="40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797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15C17A-4DDF-4F9C-A649-CF46F779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effect</a:t>
            </a:r>
            <a:r>
              <a:rPr lang="ja-JP" altLang="en-US" dirty="0"/>
              <a:t>をつける</a:t>
            </a:r>
            <a:br>
              <a:rPr lang="en-US" altLang="ja-JP" dirty="0"/>
            </a:br>
            <a:r>
              <a:rPr lang="en-US" altLang="ja-JP" sz="3100" dirty="0"/>
              <a:t>Asset</a:t>
            </a:r>
            <a:r>
              <a:rPr lang="ja-JP" altLang="en-US" sz="3100" dirty="0"/>
              <a:t>をダウンロード、インポート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34FBC01-E6E2-4CEC-9FE1-B6C95515E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60DD3EB-4223-41E0-9980-56810B863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75</a:t>
            </a:fld>
            <a:endParaRPr lang="en-US" altLang="ja-JP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4119BE4-817B-496D-ADF0-B595A12F17CD}"/>
              </a:ext>
            </a:extLst>
          </p:cNvPr>
          <p:cNvSpPr/>
          <p:nvPr/>
        </p:nvSpPr>
        <p:spPr>
          <a:xfrm>
            <a:off x="226503" y="1064589"/>
            <a:ext cx="49746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UNITY</a:t>
            </a:r>
            <a:r>
              <a:rPr lang="ja-JP" altLang="en-US" dirty="0"/>
              <a:t>の場合　</a:t>
            </a:r>
            <a:r>
              <a:rPr lang="en-US" altLang="ja-JP" dirty="0"/>
              <a:t>window</a:t>
            </a:r>
            <a:r>
              <a:rPr lang="ja-JP" altLang="en-US" dirty="0"/>
              <a:t>→</a:t>
            </a:r>
            <a:r>
              <a:rPr lang="en-US" altLang="ja-JP" dirty="0"/>
              <a:t>Asset</a:t>
            </a:r>
            <a:r>
              <a:rPr lang="ja-JP" altLang="en-US" dirty="0"/>
              <a:t> </a:t>
            </a:r>
            <a:r>
              <a:rPr lang="en-US" altLang="ja-JP" dirty="0"/>
              <a:t>Store</a:t>
            </a:r>
          </a:p>
          <a:p>
            <a:r>
              <a:rPr lang="ja-JP" altLang="en-US" dirty="0"/>
              <a:t>→</a:t>
            </a:r>
            <a:r>
              <a:rPr lang="en-US" altLang="ja-JP" dirty="0"/>
              <a:t>Search for assets[ UNITY Particle Pack]</a:t>
            </a:r>
          </a:p>
          <a:p>
            <a:r>
              <a:rPr lang="ja-JP" altLang="en-US" dirty="0"/>
              <a:t>→</a:t>
            </a:r>
            <a:r>
              <a:rPr lang="en-US" altLang="ja-JP" dirty="0"/>
              <a:t> Particle Pack</a:t>
            </a:r>
            <a:r>
              <a:rPr lang="ja-JP" altLang="en-US" dirty="0"/>
              <a:t>→</a:t>
            </a:r>
            <a:r>
              <a:rPr lang="en-US" altLang="ja-JP" dirty="0"/>
              <a:t>Download</a:t>
            </a:r>
          </a:p>
          <a:p>
            <a:r>
              <a:rPr lang="ja-JP" altLang="en-US" dirty="0"/>
              <a:t>→</a:t>
            </a:r>
            <a:r>
              <a:rPr lang="en-US" altLang="ja-JP" dirty="0"/>
              <a:t>Accept</a:t>
            </a:r>
            <a:r>
              <a:rPr lang="ja-JP" altLang="en-US" dirty="0"/>
              <a:t> →</a:t>
            </a:r>
            <a:r>
              <a:rPr lang="en-US" altLang="ja-JP" dirty="0"/>
              <a:t>Import</a:t>
            </a:r>
            <a:endParaRPr lang="ja-JP" altLang="en-US" dirty="0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40E2F854-7355-47B8-BDDD-D617E7D87321}"/>
              </a:ext>
            </a:extLst>
          </p:cNvPr>
          <p:cNvSpPr/>
          <p:nvPr/>
        </p:nvSpPr>
        <p:spPr>
          <a:xfrm>
            <a:off x="5041783" y="2374084"/>
            <a:ext cx="394283" cy="72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2438E7A5-4B97-417F-A508-3F078EBCD9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21"/>
          <a:stretch/>
        </p:blipFill>
        <p:spPr>
          <a:xfrm>
            <a:off x="3630919" y="5654753"/>
            <a:ext cx="4660315" cy="529939"/>
          </a:xfrm>
          <a:prstGeom prst="rect">
            <a:avLst/>
          </a:prstGeom>
        </p:spPr>
      </p:pic>
      <p:sp>
        <p:nvSpPr>
          <p:cNvPr id="21" name="矢印: 右 20">
            <a:extLst>
              <a:ext uri="{FF2B5EF4-FFF2-40B4-BE49-F238E27FC236}">
                <a16:creationId xmlns:a16="http://schemas.microsoft.com/office/drawing/2014/main" id="{29274AFE-C5AA-44DD-AF7A-4982BDA66552}"/>
              </a:ext>
            </a:extLst>
          </p:cNvPr>
          <p:cNvSpPr/>
          <p:nvPr/>
        </p:nvSpPr>
        <p:spPr>
          <a:xfrm rot="5400000">
            <a:off x="6052751" y="5014791"/>
            <a:ext cx="394283" cy="72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018517E3-1984-496C-999E-DE63F516AF89}"/>
              </a:ext>
            </a:extLst>
          </p:cNvPr>
          <p:cNvSpPr/>
          <p:nvPr/>
        </p:nvSpPr>
        <p:spPr>
          <a:xfrm>
            <a:off x="4337489" y="5793368"/>
            <a:ext cx="704294" cy="2852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3BA7DD2-E71E-4897-A201-ECF1D3286BDB}"/>
              </a:ext>
            </a:extLst>
          </p:cNvPr>
          <p:cNvSpPr/>
          <p:nvPr/>
        </p:nvSpPr>
        <p:spPr>
          <a:xfrm>
            <a:off x="3822086" y="6183050"/>
            <a:ext cx="2065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Scene</a:t>
            </a:r>
            <a:r>
              <a:rPr lang="ja-JP" altLang="en-US" dirty="0"/>
              <a:t>で戻れます</a:t>
            </a:r>
          </a:p>
        </p:txBody>
      </p:sp>
      <p:pic>
        <p:nvPicPr>
          <p:cNvPr id="25" name="図 24" descr="パソコンのスクリーンショット&#10;&#10;自動的に生成された説明">
            <a:extLst>
              <a:ext uri="{FF2B5EF4-FFF2-40B4-BE49-F238E27FC236}">
                <a16:creationId xmlns:a16="http://schemas.microsoft.com/office/drawing/2014/main" id="{3F9339ED-723C-46ED-A6AB-0C854C4624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43" y="2182014"/>
            <a:ext cx="4412000" cy="2790468"/>
          </a:xfrm>
          <a:prstGeom prst="rect">
            <a:avLst/>
          </a:prstGeom>
        </p:spPr>
      </p:pic>
      <p:pic>
        <p:nvPicPr>
          <p:cNvPr id="27" name="図 2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CD5D3C62-68AD-43F9-8C76-E0ED2F537E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352" y="1106452"/>
            <a:ext cx="2460201" cy="3866030"/>
          </a:xfrm>
          <a:prstGeom prst="rect">
            <a:avLst/>
          </a:prstGeom>
        </p:spPr>
      </p:pic>
      <p:sp>
        <p:nvSpPr>
          <p:cNvPr id="17" name="楕円 16">
            <a:extLst>
              <a:ext uri="{FF2B5EF4-FFF2-40B4-BE49-F238E27FC236}">
                <a16:creationId xmlns:a16="http://schemas.microsoft.com/office/drawing/2014/main" id="{1A9A0E92-02D5-4C7C-B1D3-53FEB9EDE97B}"/>
              </a:ext>
            </a:extLst>
          </p:cNvPr>
          <p:cNvSpPr/>
          <p:nvPr/>
        </p:nvSpPr>
        <p:spPr>
          <a:xfrm>
            <a:off x="7651141" y="4918087"/>
            <a:ext cx="704294" cy="285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F1FF189-040C-4FBB-8D08-CE306AD4DCDE}"/>
              </a:ext>
            </a:extLst>
          </p:cNvPr>
          <p:cNvSpPr/>
          <p:nvPr/>
        </p:nvSpPr>
        <p:spPr>
          <a:xfrm>
            <a:off x="7651141" y="4886753"/>
            <a:ext cx="7425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/>
              <a:t>Import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957730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A22040-C301-4DF3-B155-0582CA2F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400" b="0" dirty="0" err="1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BigExplosion</a:t>
            </a:r>
            <a:r>
              <a:rPr lang="ja-JP" altLang="en-US" sz="4400" b="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の設定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41E288C-4676-4BB1-94C3-D8B36C3B1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6" y="1148171"/>
            <a:ext cx="4915582" cy="9761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sz="2000" b="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[Assets]&gt;([</a:t>
            </a:r>
            <a:r>
              <a:rPr lang="en-US" altLang="ja-JP" sz="2000" b="0" dirty="0" err="1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ParticlePack</a:t>
            </a:r>
            <a:r>
              <a:rPr lang="en-US" altLang="ja-JP" sz="2000" b="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]&gt;)[</a:t>
            </a:r>
            <a:r>
              <a:rPr lang="en-US" altLang="ja-JP" sz="2000" b="0" dirty="0" err="1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EffectExamples</a:t>
            </a:r>
            <a:r>
              <a:rPr lang="en-US" altLang="ja-JP" sz="2000" b="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]&gt;[</a:t>
            </a:r>
            <a:r>
              <a:rPr lang="en-US" altLang="ja-JP" sz="2000" b="0" dirty="0" err="1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Fire&amp;ExplosionEffects</a:t>
            </a:r>
            <a:r>
              <a:rPr lang="en-US" altLang="ja-JP" sz="2000" b="0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]&gt;[Prefabs]&gt;</a:t>
            </a:r>
            <a:r>
              <a:rPr lang="en-US" altLang="ja-JP" sz="2000" b="0" dirty="0" err="1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BigExplosion</a:t>
            </a:r>
            <a:endParaRPr lang="ja-JP" altLang="en-US" sz="2000" b="0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7E13BB7-2573-421C-861C-32E240D9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5215D15-BE0F-4DCA-BF63-1AAB56570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76</a:t>
            </a:fld>
            <a:endParaRPr lang="en-US" altLang="ja-JP" dirty="0"/>
          </a:p>
        </p:txBody>
      </p:sp>
      <p:pic>
        <p:nvPicPr>
          <p:cNvPr id="7" name="図 6" descr="パソコンのスクリーンショット&#10;&#10;自動的に生成された説明">
            <a:extLst>
              <a:ext uri="{FF2B5EF4-FFF2-40B4-BE49-F238E27FC236}">
                <a16:creationId xmlns:a16="http://schemas.microsoft.com/office/drawing/2014/main" id="{43985F35-AA76-47A3-8354-1749CB8F51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97"/>
          <a:stretch/>
        </p:blipFill>
        <p:spPr>
          <a:xfrm>
            <a:off x="116424" y="2206532"/>
            <a:ext cx="4826953" cy="4597547"/>
          </a:xfrm>
          <a:prstGeom prst="rect">
            <a:avLst/>
          </a:prstGeom>
        </p:spPr>
      </p:pic>
      <p:sp>
        <p:nvSpPr>
          <p:cNvPr id="10" name="楕円 9">
            <a:extLst>
              <a:ext uri="{FF2B5EF4-FFF2-40B4-BE49-F238E27FC236}">
                <a16:creationId xmlns:a16="http://schemas.microsoft.com/office/drawing/2014/main" id="{1A167BCF-4CD2-4FE2-BFAB-16120C0DABFC}"/>
              </a:ext>
            </a:extLst>
          </p:cNvPr>
          <p:cNvSpPr/>
          <p:nvPr/>
        </p:nvSpPr>
        <p:spPr>
          <a:xfrm>
            <a:off x="1082343" y="5849040"/>
            <a:ext cx="520732" cy="498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58508511-79C9-4736-9AA5-D9990CC70A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33" t="5373" b="9973"/>
          <a:stretch/>
        </p:blipFill>
        <p:spPr>
          <a:xfrm>
            <a:off x="5510719" y="2550278"/>
            <a:ext cx="1644525" cy="4323184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021CF208-CED1-410D-9BFE-1013E8D899F2}"/>
              </a:ext>
            </a:extLst>
          </p:cNvPr>
          <p:cNvSpPr/>
          <p:nvPr/>
        </p:nvSpPr>
        <p:spPr>
          <a:xfrm>
            <a:off x="5087305" y="3650872"/>
            <a:ext cx="394283" cy="72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0345945-2456-4B98-B4FF-99CCCA9E80BA}"/>
              </a:ext>
            </a:extLst>
          </p:cNvPr>
          <p:cNvSpPr/>
          <p:nvPr/>
        </p:nvSpPr>
        <p:spPr>
          <a:xfrm>
            <a:off x="5452120" y="1137765"/>
            <a:ext cx="3688830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BigExplosion</a:t>
            </a:r>
            <a:r>
              <a:rPr lang="ja-JP" altLang="en-US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を選択すると</a:t>
            </a:r>
            <a:endParaRPr lang="en-US" altLang="ja-JP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Inspector</a:t>
            </a:r>
            <a:r>
              <a:rPr lang="ja-JP" altLang="en-US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が開く</a:t>
            </a:r>
            <a:endParaRPr lang="en-US" altLang="ja-JP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→</a:t>
            </a:r>
            <a:r>
              <a:rPr lang="en-US" altLang="ja-JP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Looping</a:t>
            </a:r>
            <a:r>
              <a:rPr lang="ja-JP" altLang="en-US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のチェックを外す</a:t>
            </a:r>
            <a:endParaRPr lang="en-US" altLang="ja-JP" dirty="0">
              <a:solidFill>
                <a:srgbClr val="00000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100" u="sng" dirty="0"/>
              <a:t>Ball</a:t>
            </a:r>
            <a:r>
              <a:rPr lang="ja-JP" altLang="en-US" sz="1100" u="sng" dirty="0"/>
              <a:t>が</a:t>
            </a:r>
            <a:r>
              <a:rPr lang="en-US" altLang="ja-JP" sz="1100" u="sng" dirty="0"/>
              <a:t>enemy</a:t>
            </a:r>
            <a:r>
              <a:rPr lang="ja-JP" altLang="en-US" sz="1100" u="sng" dirty="0"/>
              <a:t>にぶつかったときだけ発火するようにするため</a:t>
            </a: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AC6ADA53-4579-42F0-8CED-FEFABF7506C9}"/>
              </a:ext>
            </a:extLst>
          </p:cNvPr>
          <p:cNvSpPr/>
          <p:nvPr/>
        </p:nvSpPr>
        <p:spPr>
          <a:xfrm>
            <a:off x="7213818" y="3924461"/>
            <a:ext cx="394283" cy="72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98B743E8-0C29-405B-A719-81C0D544DF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6" r="80367" b="28377"/>
          <a:stretch/>
        </p:blipFill>
        <p:spPr>
          <a:xfrm>
            <a:off x="116424" y="2634142"/>
            <a:ext cx="1430915" cy="2873993"/>
          </a:xfrm>
          <a:prstGeom prst="rect">
            <a:avLst/>
          </a:prstGeom>
        </p:spPr>
      </p:pic>
      <p:sp>
        <p:nvSpPr>
          <p:cNvPr id="9" name="矢印: 上 8">
            <a:extLst>
              <a:ext uri="{FF2B5EF4-FFF2-40B4-BE49-F238E27FC236}">
                <a16:creationId xmlns:a16="http://schemas.microsoft.com/office/drawing/2014/main" id="{CA5014C3-00AE-495F-A0FA-B9CDACC40955}"/>
              </a:ext>
            </a:extLst>
          </p:cNvPr>
          <p:cNvSpPr/>
          <p:nvPr/>
        </p:nvSpPr>
        <p:spPr>
          <a:xfrm rot="20322070">
            <a:off x="844077" y="4316807"/>
            <a:ext cx="285225" cy="1658241"/>
          </a:xfrm>
          <a:prstGeom prst="upArrow">
            <a:avLst>
              <a:gd name="adj1" fmla="val 50000"/>
              <a:gd name="adj2" fmla="val 941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26095DF-D9D7-412B-8067-8C3A073DA82E}"/>
              </a:ext>
            </a:extLst>
          </p:cNvPr>
          <p:cNvSpPr/>
          <p:nvPr/>
        </p:nvSpPr>
        <p:spPr>
          <a:xfrm>
            <a:off x="937297" y="5073915"/>
            <a:ext cx="343876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ja-JP" dirty="0" err="1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Hierarcky</a:t>
            </a:r>
            <a:r>
              <a:rPr lang="ja-JP" altLang="en-US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へドラッグ</a:t>
            </a:r>
            <a:r>
              <a:rPr lang="en-US" altLang="ja-JP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&amp;</a:t>
            </a:r>
            <a:r>
              <a:rPr lang="ja-JP" altLang="en-US" dirty="0">
                <a:solidFill>
                  <a:srgbClr val="00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ドロップ</a:t>
            </a:r>
            <a:endParaRPr lang="ja-JP" altLang="en-US" dirty="0"/>
          </a:p>
        </p:txBody>
      </p:sp>
      <p:pic>
        <p:nvPicPr>
          <p:cNvPr id="19" name="図 18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02571DB3-76B6-4F8E-A243-FFBB1CB9C5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6" r="80367" b="28377"/>
          <a:stretch/>
        </p:blipFill>
        <p:spPr>
          <a:xfrm>
            <a:off x="7655846" y="2468114"/>
            <a:ext cx="1430915" cy="2873993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1DC1297-3BA8-4B7C-ACC1-32F1DAD25EC6}"/>
              </a:ext>
            </a:extLst>
          </p:cNvPr>
          <p:cNvSpPr/>
          <p:nvPr/>
        </p:nvSpPr>
        <p:spPr>
          <a:xfrm>
            <a:off x="7442236" y="4955996"/>
            <a:ext cx="1644525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ja-JP" altLang="en-US" dirty="0"/>
              <a:t>ここすべての</a:t>
            </a:r>
            <a:r>
              <a:rPr lang="en-US" altLang="ja-JP" dirty="0"/>
              <a:t>Looping</a:t>
            </a:r>
            <a:r>
              <a:rPr lang="ja-JP" altLang="en-US" dirty="0"/>
              <a:t>も外す</a:t>
            </a:r>
          </a:p>
        </p:txBody>
      </p:sp>
      <p:sp>
        <p:nvSpPr>
          <p:cNvPr id="21" name="左中かっこ 20">
            <a:extLst>
              <a:ext uri="{FF2B5EF4-FFF2-40B4-BE49-F238E27FC236}">
                <a16:creationId xmlns:a16="http://schemas.microsoft.com/office/drawing/2014/main" id="{FE926B03-E2DE-44C4-8355-28B3373475A4}"/>
              </a:ext>
            </a:extLst>
          </p:cNvPr>
          <p:cNvSpPr/>
          <p:nvPr/>
        </p:nvSpPr>
        <p:spPr>
          <a:xfrm>
            <a:off x="7744184" y="4141837"/>
            <a:ext cx="185264" cy="66513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92078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BDC14A-B7C0-4008-AAF2-6B86A4FB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original prefab 　prefab variantの違い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3C532F-10C1-402C-A273-103EAF895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5" y="2116957"/>
            <a:ext cx="9103253" cy="3628211"/>
          </a:xfrm>
        </p:spPr>
        <p:txBody>
          <a:bodyPr>
            <a:normAutofit/>
          </a:bodyPr>
          <a:lstStyle/>
          <a:p>
            <a:r>
              <a:rPr lang="en-US" altLang="ja-JP" dirty="0"/>
              <a:t>Prefab Variant</a:t>
            </a:r>
          </a:p>
          <a:p>
            <a:r>
              <a:rPr lang="ja-JP" altLang="en-US" b="0" dirty="0"/>
              <a:t>プログラムや</a:t>
            </a:r>
            <a:r>
              <a:rPr lang="en-US" altLang="ja-JP" b="0" dirty="0"/>
              <a:t>Prefab</a:t>
            </a:r>
            <a:r>
              <a:rPr lang="ja-JP" altLang="en-US" b="0" dirty="0"/>
              <a:t>構成に共通点が沢山あり、一部の設定だけが違う。</a:t>
            </a:r>
            <a:r>
              <a:rPr lang="ja-JP" altLang="en-US" b="0" dirty="0">
                <a:hlinkClick r:id="rId2"/>
              </a:rPr>
              <a:t>引用</a:t>
            </a:r>
            <a:r>
              <a:rPr lang="ja-JP" altLang="en-US" b="0" dirty="0"/>
              <a:t>ことだだそう</a:t>
            </a:r>
            <a:endParaRPr lang="en-US" altLang="ja-JP" dirty="0"/>
          </a:p>
          <a:p>
            <a:pPr marL="0" indent="0">
              <a:buNone/>
            </a:pPr>
            <a:endParaRPr lang="en-US" altLang="ja-JP" sz="2400" b="0" dirty="0"/>
          </a:p>
          <a:p>
            <a:pPr marL="0" indent="0">
              <a:buNone/>
            </a:pPr>
            <a:r>
              <a:rPr lang="ja-JP" altLang="en-US" sz="2400" b="0" dirty="0"/>
              <a:t>例：神が人という</a:t>
            </a:r>
            <a:r>
              <a:rPr lang="en-US" altLang="ja-JP" sz="2400" b="0" dirty="0"/>
              <a:t>Prefab(</a:t>
            </a:r>
            <a:r>
              <a:rPr lang="ja-JP" altLang="en-US" sz="2400" dirty="0"/>
              <a:t>original prefab </a:t>
            </a:r>
            <a:r>
              <a:rPr lang="en-US" altLang="ja-JP" sz="2400" b="0" dirty="0"/>
              <a:t>)</a:t>
            </a:r>
            <a:r>
              <a:rPr lang="ja-JP" altLang="en-US" sz="2400" b="0" dirty="0"/>
              <a:t>を作成し、その人を元にして作成した別種の人の </a:t>
            </a:r>
            <a:r>
              <a:rPr lang="en-US" altLang="ja-JP" sz="2400" b="0" dirty="0"/>
              <a:t>Prefab</a:t>
            </a:r>
            <a:r>
              <a:rPr lang="ja-JP" altLang="en-US" sz="2400" b="0" dirty="0"/>
              <a:t>が </a:t>
            </a:r>
            <a:r>
              <a:rPr lang="en-US" altLang="ja-JP" sz="2400" b="0" dirty="0"/>
              <a:t>Prefab Variant </a:t>
            </a:r>
            <a:r>
              <a:rPr lang="ja-JP" altLang="en-US" sz="2400" b="0" dirty="0"/>
              <a:t>（神が作ったアダムとイヴ的な？）</a:t>
            </a:r>
            <a:endParaRPr lang="ja-JP" altLang="en-US" sz="2400" dirty="0"/>
          </a:p>
          <a:p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3ADC67E-2B63-484D-B03D-4CBD036D8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86D9E74-2325-4E09-9D9C-6FABD5EB0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77</a:t>
            </a:fld>
            <a:endParaRPr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D266B8A-25EE-490B-8851-B16B811372D4}"/>
              </a:ext>
            </a:extLst>
          </p:cNvPr>
          <p:cNvSpPr/>
          <p:nvPr/>
        </p:nvSpPr>
        <p:spPr>
          <a:xfrm>
            <a:off x="1563516" y="1389841"/>
            <a:ext cx="4557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original prefab 　　prefab variant　　　</a:t>
            </a:r>
            <a:r>
              <a:rPr lang="en-US" altLang="ja-JP" dirty="0"/>
              <a:t>cancel</a:t>
            </a:r>
            <a:endParaRPr lang="ja-JP" altLang="en-US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99749042-A837-40A1-BF82-7E7C27CC13D4}"/>
              </a:ext>
            </a:extLst>
          </p:cNvPr>
          <p:cNvSpPr/>
          <p:nvPr/>
        </p:nvSpPr>
        <p:spPr>
          <a:xfrm>
            <a:off x="1563515" y="1328135"/>
            <a:ext cx="1709523" cy="51587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E79E055-4D99-4015-BBDC-828663C5BFDF}"/>
              </a:ext>
            </a:extLst>
          </p:cNvPr>
          <p:cNvSpPr/>
          <p:nvPr/>
        </p:nvSpPr>
        <p:spPr>
          <a:xfrm>
            <a:off x="2477869" y="1756171"/>
            <a:ext cx="106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選択する</a:t>
            </a:r>
          </a:p>
        </p:txBody>
      </p:sp>
    </p:spTree>
    <p:extLst>
      <p:ext uri="{BB962C8B-B14F-4D97-AF65-F5344CB8AC3E}">
        <p14:creationId xmlns:p14="http://schemas.microsoft.com/office/powerpoint/2010/main" val="15756842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1E8612-36C2-4606-9DF4-648D84FAA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エラーの対応方法</a:t>
            </a:r>
          </a:p>
        </p:txBody>
      </p:sp>
      <p:pic>
        <p:nvPicPr>
          <p:cNvPr id="7" name="コンテンツ プレースホルダー 6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A759B1D3-A83D-4601-B9C3-17C60FAC5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74" b="66786"/>
          <a:stretch/>
        </p:blipFill>
        <p:spPr>
          <a:xfrm>
            <a:off x="250891" y="2653906"/>
            <a:ext cx="8271555" cy="3149243"/>
          </a:xfrm>
        </p:spPr>
      </p:pic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A713377-4162-41A4-BD4A-B58A0B178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3A263DD-AFA3-41B7-8C02-667A430D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78</a:t>
            </a:fld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6D4BBEF-E970-44FD-9314-623E0EA51A08}"/>
              </a:ext>
            </a:extLst>
          </p:cNvPr>
          <p:cNvSpPr txBox="1"/>
          <p:nvPr/>
        </p:nvSpPr>
        <p:spPr>
          <a:xfrm>
            <a:off x="250891" y="5803149"/>
            <a:ext cx="5699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３行目　追加：　</a:t>
            </a:r>
            <a:r>
              <a:rPr lang="en-US" altLang="ja-JP" dirty="0"/>
              <a:t> using </a:t>
            </a:r>
            <a:r>
              <a:rPr lang="en-US" altLang="ja-JP" dirty="0" err="1"/>
              <a:t>UnityEngine.UI</a:t>
            </a:r>
            <a:r>
              <a:rPr lang="en-US" altLang="ja-JP" dirty="0"/>
              <a:t>; // </a:t>
            </a:r>
            <a:r>
              <a:rPr lang="ja-JP" altLang="en-US" dirty="0"/>
              <a:t>追加</a:t>
            </a:r>
            <a:endParaRPr lang="en-US" altLang="ja-JP" dirty="0"/>
          </a:p>
          <a:p>
            <a:r>
              <a:rPr lang="en-US" altLang="ja-JP" dirty="0"/>
              <a:t>9</a:t>
            </a:r>
            <a:r>
              <a:rPr lang="ja-JP" altLang="en-US" dirty="0"/>
              <a:t>行目　変更：</a:t>
            </a:r>
            <a:r>
              <a:rPr lang="en-US" altLang="ja-JP" dirty="0"/>
              <a:t> </a:t>
            </a:r>
            <a:r>
              <a:rPr lang="ja-JP" altLang="en-US" dirty="0"/>
              <a:t>　</a:t>
            </a:r>
            <a:r>
              <a:rPr lang="en-US" altLang="ja-JP" dirty="0"/>
              <a:t>public </a:t>
            </a:r>
            <a:r>
              <a:rPr lang="en-US" altLang="ja-JP" dirty="0" err="1"/>
              <a:t>GUIText</a:t>
            </a:r>
            <a:r>
              <a:rPr lang="en-US" altLang="ja-JP" dirty="0"/>
              <a:t> Text;</a:t>
            </a:r>
            <a:r>
              <a:rPr lang="ja-JP" altLang="en-US" dirty="0"/>
              <a:t>→ </a:t>
            </a:r>
            <a:r>
              <a:rPr lang="en-US" altLang="ja-JP" dirty="0"/>
              <a:t>public Text </a:t>
            </a:r>
            <a:r>
              <a:rPr lang="en-US" altLang="ja-JP" dirty="0" err="1"/>
              <a:t>Text</a:t>
            </a:r>
            <a:r>
              <a:rPr lang="en-US" altLang="ja-JP" dirty="0"/>
              <a:t>;</a:t>
            </a:r>
            <a:br>
              <a:rPr lang="ja-JP" altLang="en-US" dirty="0"/>
            </a:br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64E1979-5350-44D7-AABA-5DADE927330F}"/>
              </a:ext>
            </a:extLst>
          </p:cNvPr>
          <p:cNvSpPr/>
          <p:nvPr/>
        </p:nvSpPr>
        <p:spPr>
          <a:xfrm>
            <a:off x="250891" y="1054851"/>
            <a:ext cx="907351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Unity 2019.3</a:t>
            </a:r>
            <a:r>
              <a:rPr lang="ja-JP" altLang="en-US" dirty="0"/>
              <a:t>に</a:t>
            </a:r>
            <a:r>
              <a:rPr lang="en-US" altLang="ja-JP" dirty="0"/>
              <a:t>Standard Assets</a:t>
            </a:r>
            <a:r>
              <a:rPr lang="ja-JP" altLang="en-US" dirty="0"/>
              <a:t>をインポートした際に発生するエラー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error CS0619: '</a:t>
            </a:r>
            <a:r>
              <a:rPr lang="en-US" altLang="ja-JP" dirty="0" err="1"/>
              <a:t>GUIText</a:t>
            </a:r>
            <a:r>
              <a:rPr lang="en-US" altLang="ja-JP" dirty="0"/>
              <a:t>' is obsolete: '</a:t>
            </a:r>
            <a:r>
              <a:rPr lang="en-US" altLang="ja-JP" dirty="0" err="1"/>
              <a:t>GUIText</a:t>
            </a:r>
            <a:r>
              <a:rPr lang="en-US" altLang="ja-JP" dirty="0"/>
              <a:t> has been removed. Use </a:t>
            </a:r>
            <a:r>
              <a:rPr lang="en-US" altLang="ja-JP" dirty="0" err="1"/>
              <a:t>UI.Text</a:t>
            </a:r>
            <a:r>
              <a:rPr lang="en-US" altLang="ja-JP" dirty="0"/>
              <a:t> instead.‘ </a:t>
            </a:r>
          </a:p>
          <a:p>
            <a:r>
              <a:rPr lang="ja-JP" altLang="en-US" dirty="0"/>
              <a:t>：</a:t>
            </a:r>
            <a:r>
              <a:rPr lang="en-US" altLang="ja-JP" dirty="0" err="1"/>
              <a:t>GUIText</a:t>
            </a:r>
            <a:r>
              <a:rPr lang="ja-JP" altLang="en-US" dirty="0"/>
              <a:t>が使えませんというエラーのようです。</a:t>
            </a:r>
            <a:r>
              <a:rPr lang="en-US" altLang="ja-JP" dirty="0"/>
              <a:t>UNITY</a:t>
            </a:r>
            <a:r>
              <a:rPr lang="ja-JP" altLang="en-US" dirty="0"/>
              <a:t>で出ているエラー表示をクリックし、</a:t>
            </a:r>
            <a:endParaRPr lang="en-US" altLang="ja-JP" dirty="0"/>
          </a:p>
          <a:p>
            <a:r>
              <a:rPr lang="en-US" altLang="ja-JP" dirty="0" err="1"/>
              <a:t>GUIText</a:t>
            </a:r>
            <a:r>
              <a:rPr lang="ja-JP" altLang="en-US" dirty="0"/>
              <a:t>が記載されているプログラムを表示する。下記の方法で対応できるようです。</a:t>
            </a:r>
          </a:p>
        </p:txBody>
      </p:sp>
    </p:spTree>
    <p:extLst>
      <p:ext uri="{BB962C8B-B14F-4D97-AF65-F5344CB8AC3E}">
        <p14:creationId xmlns:p14="http://schemas.microsoft.com/office/powerpoint/2010/main" val="5970978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CBF1B2-F1F0-46FB-88A1-FF1386EE1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 </a:t>
            </a:r>
            <a:r>
              <a:rPr kumimoji="1" lang="en-US" altLang="ja-JP" dirty="0"/>
              <a:t>effect</a:t>
            </a:r>
            <a:r>
              <a:rPr kumimoji="1" lang="ja-JP" altLang="en-US" dirty="0"/>
              <a:t>をつけるプログラム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7DEEBC-9ACB-4909-9335-BAF84526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72" y="1698064"/>
            <a:ext cx="8669855" cy="4475469"/>
          </a:xfrm>
          <a:ln w="28575">
            <a:solidFill>
              <a:schemeClr val="tx1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ja-JP" dirty="0"/>
              <a:t>public class destroy : </a:t>
            </a:r>
            <a:r>
              <a:rPr lang="en-US" altLang="ja-JP" dirty="0" err="1"/>
              <a:t>MonoBehaviour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{</a:t>
            </a:r>
          </a:p>
          <a:p>
            <a:pPr marL="0" indent="0">
              <a:buNone/>
            </a:pPr>
            <a:r>
              <a:rPr lang="en-US" altLang="ja-JP" dirty="0"/>
              <a:t>    </a:t>
            </a:r>
            <a:r>
              <a:rPr lang="en-US" altLang="ja-JP" dirty="0">
                <a:solidFill>
                  <a:srgbClr val="FF0000"/>
                </a:solidFill>
              </a:rPr>
              <a:t>public </a:t>
            </a:r>
            <a:r>
              <a:rPr lang="en-US" altLang="ja-JP" dirty="0" err="1">
                <a:solidFill>
                  <a:srgbClr val="FF0000"/>
                </a:solidFill>
              </a:rPr>
              <a:t>GameObject</a:t>
            </a:r>
            <a:r>
              <a:rPr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dirty="0" err="1">
                <a:solidFill>
                  <a:srgbClr val="FF0000"/>
                </a:solidFill>
              </a:rPr>
              <a:t>particleObject</a:t>
            </a:r>
            <a:r>
              <a:rPr lang="en-US" altLang="ja-JP" dirty="0">
                <a:solidFill>
                  <a:srgbClr val="FF0000"/>
                </a:solidFill>
              </a:rPr>
              <a:t>;  //</a:t>
            </a:r>
            <a:r>
              <a:rPr lang="ja-JP" altLang="en-US" dirty="0">
                <a:solidFill>
                  <a:srgbClr val="FF0000"/>
                </a:solidFill>
              </a:rPr>
              <a:t>パーティクルを利用する時用</a:t>
            </a:r>
          </a:p>
          <a:p>
            <a:pPr marL="0" indent="0">
              <a:buNone/>
            </a:pPr>
            <a:endParaRPr lang="ja-JP" altLang="en-US" dirty="0"/>
          </a:p>
          <a:p>
            <a:pPr marL="0" indent="0">
              <a:buNone/>
            </a:pPr>
            <a:r>
              <a:rPr lang="ja-JP" altLang="en-US" dirty="0"/>
              <a:t>・・・</a:t>
            </a:r>
          </a:p>
          <a:p>
            <a:pPr marL="0" indent="0">
              <a:buNone/>
            </a:pPr>
            <a:r>
              <a:rPr lang="en-US" altLang="ja-JP" dirty="0"/>
              <a:t>    void </a:t>
            </a:r>
            <a:r>
              <a:rPr lang="en-US" altLang="ja-JP" dirty="0" err="1"/>
              <a:t>OnCollisionEnter</a:t>
            </a:r>
            <a:r>
              <a:rPr lang="en-US" altLang="ja-JP" dirty="0"/>
              <a:t>(Collision </a:t>
            </a:r>
            <a:r>
              <a:rPr lang="en-US" altLang="ja-JP" dirty="0" err="1"/>
              <a:t>collison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endParaRPr lang="ja-JP" altLang="en-US" dirty="0"/>
          </a:p>
          <a:p>
            <a:pPr marL="0" indent="0">
              <a:buNone/>
            </a:pPr>
            <a:r>
              <a:rPr lang="ja-JP" altLang="en-US" dirty="0"/>
              <a:t>    </a:t>
            </a:r>
            <a:r>
              <a:rPr lang="en-US" altLang="ja-JP" dirty="0"/>
              <a:t>{</a:t>
            </a:r>
          </a:p>
          <a:p>
            <a:pPr marL="0" indent="0">
              <a:buNone/>
            </a:pPr>
            <a:r>
              <a:rPr lang="ja-JP" altLang="en-US" dirty="0"/>
              <a:t>        </a:t>
            </a:r>
            <a:r>
              <a:rPr lang="en-US" altLang="ja-JP" dirty="0"/>
              <a:t>//</a:t>
            </a:r>
            <a:r>
              <a:rPr lang="ja-JP" altLang="en-US" dirty="0"/>
              <a:t>点数を加点する時に使う　</a:t>
            </a:r>
            <a:r>
              <a:rPr lang="en-US" altLang="ja-JP" dirty="0"/>
              <a:t>UNITY</a:t>
            </a:r>
            <a:r>
              <a:rPr lang="ja-JP" altLang="en-US" dirty="0"/>
              <a:t>講習会ではコメントアウト</a:t>
            </a:r>
          </a:p>
          <a:p>
            <a:pPr marL="0" indent="0">
              <a:buNone/>
            </a:pPr>
            <a:r>
              <a:rPr lang="en-US" altLang="ja-JP" dirty="0"/>
              <a:t>        </a:t>
            </a:r>
            <a:r>
              <a:rPr lang="en-US" altLang="ja-JP" dirty="0" err="1"/>
              <a:t>Score.score</a:t>
            </a:r>
            <a:r>
              <a:rPr lang="en-US" altLang="ja-JP" dirty="0"/>
              <a:t>++;</a:t>
            </a:r>
          </a:p>
          <a:p>
            <a:pPr marL="0" indent="0">
              <a:buNone/>
            </a:pPr>
            <a:endParaRPr lang="ja-JP" altLang="en-US" dirty="0"/>
          </a:p>
          <a:p>
            <a:pPr marL="0" indent="0">
              <a:buNone/>
            </a:pPr>
            <a:r>
              <a:rPr lang="ja-JP" altLang="en-US" dirty="0">
                <a:solidFill>
                  <a:srgbClr val="FF0000"/>
                </a:solidFill>
              </a:rPr>
              <a:t>        </a:t>
            </a:r>
            <a:r>
              <a:rPr lang="en-US" altLang="ja-JP" dirty="0">
                <a:solidFill>
                  <a:srgbClr val="FF0000"/>
                </a:solidFill>
              </a:rPr>
              <a:t>//</a:t>
            </a:r>
            <a:r>
              <a:rPr lang="ja-JP" altLang="en-US" dirty="0">
                <a:solidFill>
                  <a:srgbClr val="FF0000"/>
                </a:solidFill>
              </a:rPr>
              <a:t>パーティクル用ゲームオブジェクト生成</a:t>
            </a: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      Instantiate(</a:t>
            </a:r>
            <a:r>
              <a:rPr lang="en-US" altLang="ja-JP" dirty="0" err="1">
                <a:solidFill>
                  <a:srgbClr val="FF0000"/>
                </a:solidFill>
              </a:rPr>
              <a:t>particleObject</a:t>
            </a:r>
            <a:r>
              <a:rPr lang="en-US" altLang="ja-JP" dirty="0">
                <a:solidFill>
                  <a:srgbClr val="FF0000"/>
                </a:solidFill>
              </a:rPr>
              <a:t>, </a:t>
            </a:r>
            <a:r>
              <a:rPr lang="en-US" altLang="ja-JP" dirty="0" err="1">
                <a:solidFill>
                  <a:srgbClr val="FF0000"/>
                </a:solidFill>
              </a:rPr>
              <a:t>this.transform.position</a:t>
            </a:r>
            <a:r>
              <a:rPr lang="en-US" altLang="ja-JP" dirty="0">
                <a:solidFill>
                  <a:srgbClr val="FF0000"/>
                </a:solidFill>
              </a:rPr>
              <a:t>, </a:t>
            </a:r>
            <a:r>
              <a:rPr lang="en-US" altLang="ja-JP" dirty="0" err="1">
                <a:solidFill>
                  <a:srgbClr val="FF0000"/>
                </a:solidFill>
              </a:rPr>
              <a:t>Quaternion.identity</a:t>
            </a:r>
            <a:r>
              <a:rPr lang="en-US" altLang="ja-JP" dirty="0">
                <a:solidFill>
                  <a:srgbClr val="FF0000"/>
                </a:solidFill>
              </a:rPr>
              <a:t>); </a:t>
            </a:r>
          </a:p>
          <a:p>
            <a:pPr marL="0" indent="0">
              <a:buNone/>
            </a:pPr>
            <a:endParaRPr lang="ja-JP" altLang="en-US" dirty="0"/>
          </a:p>
          <a:p>
            <a:pPr marL="0" indent="0">
              <a:buNone/>
            </a:pPr>
            <a:r>
              <a:rPr lang="en-US" altLang="ja-JP" dirty="0"/>
              <a:t>        Destroy(</a:t>
            </a:r>
            <a:r>
              <a:rPr lang="en-US" altLang="ja-JP" dirty="0" err="1"/>
              <a:t>gameObject</a:t>
            </a:r>
            <a:r>
              <a:rPr lang="en-US" altLang="ja-JP" dirty="0"/>
              <a:t>);</a:t>
            </a:r>
          </a:p>
          <a:p>
            <a:pPr marL="0" indent="0">
              <a:buNone/>
            </a:pPr>
            <a:r>
              <a:rPr lang="ja-JP" altLang="en-US" dirty="0"/>
              <a:t>        </a:t>
            </a:r>
            <a:r>
              <a:rPr lang="en-US" altLang="ja-JP" dirty="0"/>
              <a:t>/* </a:t>
            </a:r>
            <a:r>
              <a:rPr lang="ja-JP" altLang="en-US" dirty="0"/>
              <a:t>スクリプトリファレンス</a:t>
            </a:r>
          </a:p>
          <a:p>
            <a:pPr marL="0" indent="0">
              <a:buNone/>
            </a:pPr>
            <a:r>
              <a:rPr lang="en-US" altLang="ja-JP" dirty="0"/>
              <a:t>         * public static void Destroy (Object obj</a:t>
            </a:r>
            <a:r>
              <a:rPr lang="ja-JP" altLang="en-US" dirty="0"/>
              <a:t>消すオブジェクトの指定</a:t>
            </a:r>
            <a:r>
              <a:rPr lang="en-US" altLang="ja-JP" dirty="0"/>
              <a:t>,float t= 0.0F</a:t>
            </a:r>
            <a:r>
              <a:rPr lang="ja-JP" altLang="en-US" dirty="0"/>
              <a:t>消えるまでの時間</a:t>
            </a:r>
            <a:r>
              <a:rPr lang="en-US" altLang="ja-JP" dirty="0"/>
              <a:t>);</a:t>
            </a:r>
          </a:p>
          <a:p>
            <a:pPr marL="0" indent="0">
              <a:buNone/>
            </a:pPr>
            <a:r>
              <a:rPr lang="ja-JP" altLang="en-US" dirty="0"/>
              <a:t>         *</a:t>
            </a:r>
            <a:r>
              <a:rPr lang="en-US" altLang="ja-JP" dirty="0"/>
              <a:t>/</a:t>
            </a:r>
            <a:endParaRPr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BFF276B-70F6-4EE4-86D3-552D20B6E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EAAA3E8-4155-4343-B9B8-9044DD024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79</a:t>
            </a:fld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B82F2E-AA98-4BC6-90BA-0E34D7DB0989}"/>
              </a:ext>
            </a:extLst>
          </p:cNvPr>
          <p:cNvSpPr txBox="1"/>
          <p:nvPr/>
        </p:nvSpPr>
        <p:spPr>
          <a:xfrm>
            <a:off x="237072" y="1193484"/>
            <a:ext cx="351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Destroy.cs</a:t>
            </a:r>
            <a:r>
              <a:rPr kumimoji="1" lang="ja-JP" altLang="en-US" dirty="0"/>
              <a:t>に赤文字の部分を追加</a:t>
            </a:r>
          </a:p>
        </p:txBody>
      </p:sp>
    </p:spTree>
    <p:extLst>
      <p:ext uri="{BB962C8B-B14F-4D97-AF65-F5344CB8AC3E}">
        <p14:creationId xmlns:p14="http://schemas.microsoft.com/office/powerpoint/2010/main" val="3157305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Unity</a:t>
            </a:r>
            <a:r>
              <a:rPr kumimoji="1" lang="ja-JP" altLang="en-US"/>
              <a:t>の画面</a:t>
            </a: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8</a:t>
            </a:fld>
            <a:endParaRPr lang="en-US" altLang="ja-JP"/>
          </a:p>
        </p:txBody>
      </p:sp>
      <p:pic>
        <p:nvPicPr>
          <p:cNvPr id="3" name="図 2" descr="スクリーンショット 2015-04-24 14.04.2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8708" y="1167314"/>
            <a:ext cx="7812360" cy="4054437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6161072" y="1699064"/>
            <a:ext cx="720080" cy="53175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34549" y="5212000"/>
            <a:ext cx="7034601" cy="944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46" dirty="0"/>
              <a:t>Scene/Game , Inspector</a:t>
            </a:r>
            <a:r>
              <a:rPr lang="ja-JP" altLang="en-US" sz="1846" dirty="0"/>
              <a:t> </a:t>
            </a:r>
            <a:r>
              <a:rPr lang="en-US" altLang="ja-JP" sz="1846" dirty="0"/>
              <a:t>, Hierarchy</a:t>
            </a:r>
            <a:r>
              <a:rPr lang="ja-JP" altLang="en-US" sz="1846" dirty="0"/>
              <a:t> </a:t>
            </a:r>
            <a:r>
              <a:rPr lang="en-US" altLang="ja-JP" sz="1846" dirty="0"/>
              <a:t>, Project</a:t>
            </a:r>
            <a:r>
              <a:rPr lang="ja-JP" altLang="en-US" sz="1846" dirty="0"/>
              <a:t>があるか確認</a:t>
            </a:r>
            <a:endParaRPr lang="en-US" altLang="ja-JP" sz="1846" dirty="0"/>
          </a:p>
          <a:p>
            <a:r>
              <a:rPr lang="ja-JP" altLang="en-US" sz="1846" dirty="0"/>
              <a:t>右上の</a:t>
            </a:r>
            <a:r>
              <a:rPr lang="en-US" altLang="ja-JP" sz="1846" dirty="0"/>
              <a:t>3D</a:t>
            </a:r>
            <a:r>
              <a:rPr lang="ja-JP" altLang="en-US" sz="1846" dirty="0"/>
              <a:t>アイコンを回すと座標軸が回転します</a:t>
            </a:r>
            <a:r>
              <a:rPr lang="en-US" altLang="ja-JP" sz="1846" dirty="0"/>
              <a:t>(</a:t>
            </a:r>
            <a:r>
              <a:rPr lang="ja-JP" altLang="en-US" sz="1846" dirty="0"/>
              <a:t>図の赤枠の中</a:t>
            </a:r>
            <a:r>
              <a:rPr lang="en-US" altLang="ja-JP" sz="1846" dirty="0"/>
              <a:t>)</a:t>
            </a:r>
          </a:p>
          <a:p>
            <a:r>
              <a:rPr lang="ja-JP" altLang="en-US" sz="1846" dirty="0"/>
              <a:t>今回は</a:t>
            </a:r>
            <a:r>
              <a:rPr lang="en-US" altLang="ja-JP" sz="1846" dirty="0"/>
              <a:t>X</a:t>
            </a:r>
            <a:r>
              <a:rPr lang="ja-JP" altLang="en-US" sz="1846" dirty="0"/>
              <a:t>軸を右</a:t>
            </a:r>
            <a:r>
              <a:rPr lang="en-US" altLang="ja-JP" sz="1846" dirty="0"/>
              <a:t>,Y</a:t>
            </a:r>
            <a:r>
              <a:rPr lang="ja-JP" altLang="en-US" sz="1846" dirty="0"/>
              <a:t>軸を上の軸で作ります</a:t>
            </a:r>
            <a:endParaRPr kumimoji="1" lang="ja-JP" altLang="en-US" sz="1846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31297" y="2547162"/>
            <a:ext cx="1649464" cy="49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85" dirty="0">
                <a:solidFill>
                  <a:srgbClr val="FF0000"/>
                </a:solidFill>
              </a:rPr>
              <a:t>Scene</a:t>
            </a:r>
            <a:endParaRPr kumimoji="1" lang="ja-JP" altLang="en-US" sz="2585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896934" y="2642736"/>
            <a:ext cx="1649464" cy="49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85" dirty="0">
                <a:solidFill>
                  <a:srgbClr val="FF0000"/>
                </a:solidFill>
              </a:rPr>
              <a:t>Inspector</a:t>
            </a:r>
            <a:endParaRPr kumimoji="1" lang="ja-JP" altLang="en-US" sz="2585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56548" y="4433951"/>
            <a:ext cx="1649464" cy="49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85" dirty="0">
                <a:solidFill>
                  <a:srgbClr val="FF0000"/>
                </a:solidFill>
              </a:rPr>
              <a:t>Project</a:t>
            </a:r>
            <a:endParaRPr kumimoji="1" lang="ja-JP" altLang="en-US" sz="2585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68621" y="2383934"/>
            <a:ext cx="1649464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46" dirty="0">
                <a:solidFill>
                  <a:srgbClr val="FF0000"/>
                </a:solidFill>
              </a:rPr>
              <a:t>Hierarchy</a:t>
            </a:r>
            <a:endParaRPr kumimoji="1" lang="ja-JP" altLang="en-US" sz="1846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349095" y="1293955"/>
            <a:ext cx="963263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46" dirty="0">
                <a:solidFill>
                  <a:srgbClr val="FF0000"/>
                </a:solidFill>
              </a:rPr>
              <a:t>Game</a:t>
            </a:r>
            <a:endParaRPr kumimoji="1" lang="ja-JP" altLang="en-US" sz="184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4484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コンテンツ プレースホルダー 17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AA6DE11A-0B7D-4B12-9353-9F2F6FC64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7" y="1657316"/>
            <a:ext cx="7858783" cy="4970463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78972EE-E059-4D6B-A3F3-E5A8EE4F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particle Object</a:t>
            </a:r>
            <a:r>
              <a:rPr lang="ja-JP" altLang="en-US" dirty="0"/>
              <a:t>を設定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DC8573C-A693-4024-A7AE-531EFD352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627779"/>
            <a:ext cx="2895600" cy="230221"/>
          </a:xfrm>
        </p:spPr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810E602-D560-486A-9BFD-38346883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80</a:t>
            </a:fld>
            <a:endParaRPr lang="en-US" altLang="ja-JP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B3733BB-5501-4DC6-9CC3-82483EA250AB}"/>
              </a:ext>
            </a:extLst>
          </p:cNvPr>
          <p:cNvSpPr/>
          <p:nvPr/>
        </p:nvSpPr>
        <p:spPr>
          <a:xfrm>
            <a:off x="231897" y="1150474"/>
            <a:ext cx="823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先ほど作成したoriginal prefabを、　</a:t>
            </a:r>
            <a:r>
              <a:rPr lang="en-US" altLang="ja-JP" dirty="0" err="1"/>
              <a:t>Ememy</a:t>
            </a:r>
            <a:r>
              <a:rPr lang="ja-JP" altLang="en-US" dirty="0"/>
              <a:t>　の</a:t>
            </a:r>
            <a:r>
              <a:rPr lang="en-US" altLang="ja-JP" dirty="0"/>
              <a:t>particle Object</a:t>
            </a:r>
            <a:r>
              <a:rPr lang="ja-JP" altLang="en-US" dirty="0"/>
              <a:t>にドラッグ＆ドロップ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16A09372-E151-4206-A3A1-26C6C0272D10}"/>
              </a:ext>
            </a:extLst>
          </p:cNvPr>
          <p:cNvSpPr/>
          <p:nvPr/>
        </p:nvSpPr>
        <p:spPr>
          <a:xfrm>
            <a:off x="4952762" y="5275396"/>
            <a:ext cx="861134" cy="86113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635867BB-B065-4723-8CD1-AB84055B2B9C}"/>
              </a:ext>
            </a:extLst>
          </p:cNvPr>
          <p:cNvSpPr/>
          <p:nvPr/>
        </p:nvSpPr>
        <p:spPr>
          <a:xfrm rot="20736955">
            <a:off x="5737785" y="5273234"/>
            <a:ext cx="1697280" cy="3355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80F986A-0E48-4562-AB80-FCB7306FC158}"/>
              </a:ext>
            </a:extLst>
          </p:cNvPr>
          <p:cNvSpPr/>
          <p:nvPr/>
        </p:nvSpPr>
        <p:spPr>
          <a:xfrm>
            <a:off x="1359017" y="5959361"/>
            <a:ext cx="774583" cy="76861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2C6CD19-CBC4-4E40-AA59-61C6C986861B}"/>
              </a:ext>
            </a:extLst>
          </p:cNvPr>
          <p:cNvSpPr/>
          <p:nvPr/>
        </p:nvSpPr>
        <p:spPr>
          <a:xfrm>
            <a:off x="3691454" y="1149442"/>
            <a:ext cx="920518" cy="36887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3899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A2B34B-7676-4CBB-9DF7-2D7BCE06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C#</a:t>
            </a:r>
            <a:r>
              <a:rPr lang="en-US" altLang="ja-JP" dirty="0"/>
              <a:t>Script</a:t>
            </a:r>
            <a:r>
              <a:rPr lang="ja-JP" altLang="en-US" dirty="0"/>
              <a:t>　</a:t>
            </a:r>
            <a:r>
              <a:rPr lang="en-US" altLang="ja-JP" dirty="0" err="1"/>
              <a:t>SelfDestroy</a:t>
            </a:r>
            <a:r>
              <a:rPr lang="ja-JP" altLang="en-US" dirty="0"/>
              <a:t>を作成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0D7A70-3892-4D64-BB05-A82DBD928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032" y="1736997"/>
            <a:ext cx="6327825" cy="4890782"/>
          </a:xfrm>
          <a:ln w="38100">
            <a:solidFill>
              <a:schemeClr val="tx1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ja-JP" sz="1800" dirty="0"/>
              <a:t>public class </a:t>
            </a:r>
            <a:r>
              <a:rPr lang="en-US" altLang="ja-JP" sz="1800" dirty="0" err="1"/>
              <a:t>SelfDestroy</a:t>
            </a:r>
            <a:r>
              <a:rPr lang="en-US" altLang="ja-JP" sz="1800" dirty="0"/>
              <a:t> : </a:t>
            </a:r>
            <a:r>
              <a:rPr lang="en-US" altLang="ja-JP" sz="1800" dirty="0" err="1"/>
              <a:t>MonoBehaviour</a:t>
            </a:r>
            <a:endParaRPr lang="en-US" altLang="ja-JP" sz="1800" dirty="0"/>
          </a:p>
          <a:p>
            <a:pPr marL="0" indent="0">
              <a:buNone/>
            </a:pPr>
            <a:r>
              <a:rPr lang="en-US" altLang="ja-JP" sz="1800" dirty="0"/>
              <a:t>{</a:t>
            </a:r>
          </a:p>
          <a:p>
            <a:pPr marL="0" indent="0">
              <a:buNone/>
            </a:pPr>
            <a:r>
              <a:rPr lang="en-US" altLang="ja-JP" sz="1800" dirty="0">
                <a:solidFill>
                  <a:srgbClr val="FF0000"/>
                </a:solidFill>
              </a:rPr>
              <a:t>    </a:t>
            </a:r>
            <a:r>
              <a:rPr lang="en-US" altLang="ja-JP" sz="1800" dirty="0" err="1">
                <a:solidFill>
                  <a:srgbClr val="FF0000"/>
                </a:solidFill>
              </a:rPr>
              <a:t>ParticleSystem</a:t>
            </a:r>
            <a:r>
              <a:rPr lang="en-US" altLang="ja-JP" sz="1800" dirty="0">
                <a:solidFill>
                  <a:srgbClr val="FF0000"/>
                </a:solidFill>
              </a:rPr>
              <a:t> particle;</a:t>
            </a:r>
          </a:p>
          <a:p>
            <a:pPr marL="0" indent="0">
              <a:buNone/>
            </a:pPr>
            <a:endParaRPr lang="ja-JP" altLang="en-US" sz="1800" dirty="0"/>
          </a:p>
          <a:p>
            <a:pPr marL="0" indent="0">
              <a:buNone/>
            </a:pPr>
            <a:r>
              <a:rPr lang="en-US" altLang="ja-JP" sz="1800" dirty="0"/>
              <a:t>    // Start is called before the first frame update</a:t>
            </a:r>
          </a:p>
          <a:p>
            <a:pPr marL="0" indent="0">
              <a:buNone/>
            </a:pPr>
            <a:r>
              <a:rPr lang="en-US" altLang="ja-JP" sz="1800" dirty="0"/>
              <a:t>    void Start()</a:t>
            </a:r>
          </a:p>
          <a:p>
            <a:pPr marL="0" indent="0">
              <a:buNone/>
            </a:pPr>
            <a:r>
              <a:rPr lang="ja-JP" altLang="en-US" sz="1800" dirty="0"/>
              <a:t>    </a:t>
            </a:r>
            <a:r>
              <a:rPr lang="en-US" altLang="ja-JP" sz="1800" dirty="0"/>
              <a:t>{</a:t>
            </a:r>
          </a:p>
          <a:p>
            <a:pPr marL="0" indent="0">
              <a:buNone/>
            </a:pPr>
            <a:r>
              <a:rPr lang="en-US" altLang="ja-JP" sz="1800" dirty="0"/>
              <a:t>        </a:t>
            </a:r>
            <a:r>
              <a:rPr lang="en-US" altLang="ja-JP" sz="1800" dirty="0">
                <a:solidFill>
                  <a:srgbClr val="FF0000"/>
                </a:solidFill>
              </a:rPr>
              <a:t>particle = </a:t>
            </a:r>
            <a:r>
              <a:rPr lang="en-US" altLang="ja-JP" sz="1800" dirty="0" err="1">
                <a:solidFill>
                  <a:srgbClr val="FF0000"/>
                </a:solidFill>
              </a:rPr>
              <a:t>this.GetComponent</a:t>
            </a:r>
            <a:r>
              <a:rPr lang="en-US" altLang="ja-JP" sz="1800" dirty="0">
                <a:solidFill>
                  <a:srgbClr val="FF0000"/>
                </a:solidFill>
              </a:rPr>
              <a:t>&lt;</a:t>
            </a:r>
            <a:r>
              <a:rPr lang="en-US" altLang="ja-JP" sz="1800" dirty="0" err="1">
                <a:solidFill>
                  <a:srgbClr val="FF0000"/>
                </a:solidFill>
              </a:rPr>
              <a:t>ParticleSystem</a:t>
            </a:r>
            <a:r>
              <a:rPr lang="en-US" altLang="ja-JP" sz="1800" dirty="0">
                <a:solidFill>
                  <a:srgbClr val="FF0000"/>
                </a:solidFill>
              </a:rPr>
              <a:t>&gt;();</a:t>
            </a:r>
          </a:p>
          <a:p>
            <a:pPr marL="0" indent="0">
              <a:buNone/>
            </a:pPr>
            <a:r>
              <a:rPr lang="ja-JP" altLang="en-US" sz="1800" dirty="0"/>
              <a:t>    </a:t>
            </a:r>
            <a:r>
              <a:rPr lang="en-US" altLang="ja-JP" sz="1800" dirty="0"/>
              <a:t>}</a:t>
            </a:r>
          </a:p>
          <a:p>
            <a:pPr marL="0" indent="0">
              <a:buNone/>
            </a:pPr>
            <a:endParaRPr lang="ja-JP" altLang="en-US" sz="1800" dirty="0"/>
          </a:p>
          <a:p>
            <a:pPr marL="0" indent="0">
              <a:buNone/>
            </a:pPr>
            <a:r>
              <a:rPr lang="en-US" altLang="ja-JP" sz="1800" dirty="0"/>
              <a:t>    // Update is called once per frame</a:t>
            </a:r>
          </a:p>
          <a:p>
            <a:pPr marL="0" indent="0">
              <a:buNone/>
            </a:pPr>
            <a:r>
              <a:rPr lang="en-US" altLang="ja-JP" sz="1800" dirty="0"/>
              <a:t>    void Update()</a:t>
            </a:r>
          </a:p>
          <a:p>
            <a:pPr marL="0" indent="0">
              <a:buNone/>
            </a:pPr>
            <a:r>
              <a:rPr lang="ja-JP" altLang="en-US" sz="1800" dirty="0"/>
              <a:t>    </a:t>
            </a:r>
            <a:r>
              <a:rPr lang="en-US" altLang="ja-JP" sz="1800" dirty="0"/>
              <a:t>{</a:t>
            </a:r>
          </a:p>
          <a:p>
            <a:pPr marL="0" indent="0">
              <a:buNone/>
            </a:pPr>
            <a:r>
              <a:rPr lang="en-US" altLang="ja-JP" sz="1800" dirty="0"/>
              <a:t>        </a:t>
            </a:r>
            <a:r>
              <a:rPr lang="en-US" altLang="ja-JP" sz="1800" dirty="0">
                <a:solidFill>
                  <a:srgbClr val="FF0000"/>
                </a:solidFill>
              </a:rPr>
              <a:t>if (</a:t>
            </a:r>
            <a:r>
              <a:rPr lang="en-US" altLang="ja-JP" sz="1800" dirty="0" err="1">
                <a:solidFill>
                  <a:srgbClr val="FF0000"/>
                </a:solidFill>
              </a:rPr>
              <a:t>particle.isStopped</a:t>
            </a:r>
            <a:r>
              <a:rPr lang="en-US" altLang="ja-JP" sz="1800" dirty="0">
                <a:solidFill>
                  <a:srgbClr val="FF0000"/>
                </a:solidFill>
              </a:rPr>
              <a:t>) //</a:t>
            </a:r>
            <a:r>
              <a:rPr lang="ja-JP" altLang="en-US" sz="1800" dirty="0">
                <a:solidFill>
                  <a:srgbClr val="FF0000"/>
                </a:solidFill>
              </a:rPr>
              <a:t>パーティクルが終了したか判別</a:t>
            </a:r>
          </a:p>
          <a:p>
            <a:pPr marL="0" indent="0">
              <a:buNone/>
            </a:pPr>
            <a:r>
              <a:rPr lang="ja-JP" altLang="en-US" sz="1800" dirty="0">
                <a:solidFill>
                  <a:srgbClr val="FF0000"/>
                </a:solidFill>
              </a:rPr>
              <a:t>        </a:t>
            </a:r>
            <a:r>
              <a:rPr lang="en-US" altLang="ja-JP" sz="1800" dirty="0">
                <a:solidFill>
                  <a:srgbClr val="FF0000"/>
                </a:solidFill>
              </a:rPr>
              <a:t>{</a:t>
            </a:r>
          </a:p>
          <a:p>
            <a:pPr marL="0" indent="0">
              <a:buNone/>
            </a:pPr>
            <a:r>
              <a:rPr lang="ja-JP" altLang="en-US" sz="1800" dirty="0">
                <a:solidFill>
                  <a:srgbClr val="FF0000"/>
                </a:solidFill>
              </a:rPr>
              <a:t>            </a:t>
            </a:r>
            <a:r>
              <a:rPr lang="en-US" altLang="ja-JP" sz="1800" dirty="0">
                <a:solidFill>
                  <a:srgbClr val="FF0000"/>
                </a:solidFill>
              </a:rPr>
              <a:t>Destroy(</a:t>
            </a:r>
            <a:r>
              <a:rPr lang="en-US" altLang="ja-JP" sz="1800" dirty="0" err="1">
                <a:solidFill>
                  <a:srgbClr val="FF0000"/>
                </a:solidFill>
              </a:rPr>
              <a:t>this.gameObject</a:t>
            </a:r>
            <a:r>
              <a:rPr lang="en-US" altLang="ja-JP" sz="1800" dirty="0">
                <a:solidFill>
                  <a:srgbClr val="FF0000"/>
                </a:solidFill>
              </a:rPr>
              <a:t>);//</a:t>
            </a:r>
            <a:r>
              <a:rPr lang="ja-JP" altLang="en-US" sz="1800" dirty="0">
                <a:solidFill>
                  <a:srgbClr val="FF0000"/>
                </a:solidFill>
              </a:rPr>
              <a:t>パーティクル用ゲームオブジェクトを削除</a:t>
            </a:r>
          </a:p>
          <a:p>
            <a:pPr marL="0" indent="0">
              <a:buNone/>
            </a:pPr>
            <a:r>
              <a:rPr lang="ja-JP" altLang="en-US" sz="1800" dirty="0">
                <a:solidFill>
                  <a:srgbClr val="FF0000"/>
                </a:solidFill>
              </a:rPr>
              <a:t>        </a:t>
            </a:r>
            <a:r>
              <a:rPr lang="en-US" altLang="ja-JP" sz="1800" dirty="0">
                <a:solidFill>
                  <a:srgbClr val="FF0000"/>
                </a:solidFill>
              </a:rPr>
              <a:t>}</a:t>
            </a:r>
          </a:p>
          <a:p>
            <a:pPr marL="0" indent="0">
              <a:buNone/>
            </a:pPr>
            <a:r>
              <a:rPr lang="ja-JP" altLang="en-US" sz="1800" dirty="0"/>
              <a:t>    </a:t>
            </a:r>
            <a:r>
              <a:rPr lang="en-US" altLang="ja-JP" sz="1800" dirty="0"/>
              <a:t>}</a:t>
            </a:r>
          </a:p>
          <a:p>
            <a:pPr marL="0" indent="0">
              <a:buNone/>
            </a:pPr>
            <a:r>
              <a:rPr lang="en-US" altLang="ja-JP" sz="1800" dirty="0"/>
              <a:t>}</a:t>
            </a:r>
            <a:endParaRPr kumimoji="1" lang="ja-JP" altLang="en-US" sz="18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D667CF0-06F3-4E7C-9C38-BC0CE0D5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528D1D1-B1AD-40C6-B9F0-0FB6DC8A4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81</a:t>
            </a:fld>
            <a:endParaRPr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61A7FBD-686E-415F-BD95-031A09876AAA}"/>
              </a:ext>
            </a:extLst>
          </p:cNvPr>
          <p:cNvSpPr/>
          <p:nvPr/>
        </p:nvSpPr>
        <p:spPr>
          <a:xfrm>
            <a:off x="182032" y="1101877"/>
            <a:ext cx="71641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dirty="0"/>
              <a:t>新たにC#</a:t>
            </a:r>
            <a:r>
              <a:rPr kumimoji="1" lang="en-US" altLang="ja-JP" dirty="0"/>
              <a:t>Script</a:t>
            </a:r>
            <a:r>
              <a:rPr kumimoji="1" lang="ja-JP" altLang="en-US" dirty="0"/>
              <a:t>を作成し，名前を</a:t>
            </a:r>
            <a:r>
              <a:rPr kumimoji="1" lang="en-US" altLang="ja-JP" dirty="0" err="1"/>
              <a:t>SelfDestroy</a:t>
            </a:r>
            <a:r>
              <a:rPr kumimoji="1" lang="ja-JP" altLang="en-US" dirty="0"/>
              <a:t>にし、赤文字の部分を追加</a:t>
            </a:r>
            <a:endParaRPr kumimoji="1" lang="en-US" altLang="ja-JP" dirty="0"/>
          </a:p>
          <a:p>
            <a:r>
              <a:rPr lang="ja-JP" altLang="en-US" dirty="0"/>
              <a:t>保存後</a:t>
            </a:r>
            <a:r>
              <a:rPr lang="en-US" altLang="ja-JP" dirty="0" err="1"/>
              <a:t>BigExplosion</a:t>
            </a:r>
            <a:r>
              <a:rPr lang="ja-JP" altLang="en-US" dirty="0"/>
              <a:t>にドラッグ＆ドロップ→実行</a:t>
            </a:r>
          </a:p>
        </p:txBody>
      </p:sp>
      <p:pic>
        <p:nvPicPr>
          <p:cNvPr id="8" name="図 7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D531BC4A-99C1-41D9-A619-0285B1BAAF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6"/>
          <a:stretch/>
        </p:blipFill>
        <p:spPr>
          <a:xfrm>
            <a:off x="7389049" y="1752677"/>
            <a:ext cx="1572919" cy="4798062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4DC57C7D-B92F-40E4-9699-F7CB2838EB67}"/>
              </a:ext>
            </a:extLst>
          </p:cNvPr>
          <p:cNvSpPr/>
          <p:nvPr/>
        </p:nvSpPr>
        <p:spPr>
          <a:xfrm>
            <a:off x="6776187" y="3786872"/>
            <a:ext cx="394283" cy="72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D5AC2AD8-289A-48FE-A575-019EBD67590C}"/>
              </a:ext>
            </a:extLst>
          </p:cNvPr>
          <p:cNvSpPr/>
          <p:nvPr/>
        </p:nvSpPr>
        <p:spPr>
          <a:xfrm>
            <a:off x="7273255" y="4182388"/>
            <a:ext cx="1870745" cy="53222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24633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BGM</a:t>
            </a:r>
            <a:r>
              <a:rPr kumimoji="1" lang="ja-JP" altLang="en-US"/>
              <a:t>を付ける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82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9985" y="4755315"/>
            <a:ext cx="9024030" cy="774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4083">
              <a:defRPr/>
            </a:pPr>
            <a:r>
              <a:rPr kumimoji="1"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Asset</a:t>
            </a:r>
            <a:r>
              <a:rPr kumimoji="1"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ストア（</a:t>
            </a:r>
            <a:r>
              <a:rPr kumimoji="1"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Window</a:t>
            </a:r>
            <a:r>
              <a:rPr kumimoji="1"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→</a:t>
            </a:r>
            <a:r>
              <a:rPr kumimoji="1" lang="en-US" altLang="ja-JP" sz="2215" dirty="0" err="1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AssetStore</a:t>
            </a:r>
            <a:r>
              <a:rPr kumimoji="1"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）や</a:t>
            </a:r>
            <a:r>
              <a:rPr kumimoji="1"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Web</a:t>
            </a:r>
            <a:r>
              <a:rPr kumimoji="1"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サイトなどで</a:t>
            </a:r>
            <a:r>
              <a:rPr kumimoji="1"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MP</a:t>
            </a:r>
            <a:r>
              <a:rPr kumimoji="1"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３などの音楽ファイルを検索し，入手したファイルをプロジェクトに入れる．</a:t>
            </a: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3"/>
          <a:srcRect r="27873"/>
          <a:stretch/>
        </p:blipFill>
        <p:spPr>
          <a:xfrm>
            <a:off x="277465" y="1298631"/>
            <a:ext cx="4294535" cy="3349175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4"/>
          <a:srcRect l="17984" r="13228"/>
          <a:stretch/>
        </p:blipFill>
        <p:spPr>
          <a:xfrm>
            <a:off x="4813603" y="1352507"/>
            <a:ext cx="3963894" cy="324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427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BGM</a:t>
            </a:r>
            <a:r>
              <a:rPr kumimoji="1" lang="ja-JP" altLang="en-US"/>
              <a:t>を付ける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294967295"/>
          </p:nvPr>
        </p:nvSpPr>
        <p:spPr>
          <a:xfrm>
            <a:off x="0" y="6492875"/>
            <a:ext cx="2895600" cy="365125"/>
          </a:xfrm>
        </p:spPr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83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5720" y="4090033"/>
            <a:ext cx="8802410" cy="603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kumimoji="1" lang="en-US" altLang="ja-JP" sz="1662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Asset</a:t>
            </a:r>
            <a:r>
              <a:rPr kumimoji="1" lang="ja-JP" altLang="en-US" sz="1662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ストアの場合，入れたいアセットを選択しダウンロードを選択．ダウンロード終了後</a:t>
            </a:r>
            <a:endParaRPr kumimoji="1" lang="en-US" altLang="ja-JP" sz="1662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  <a:p>
            <a:pPr defTabSz="844083">
              <a:defRPr/>
            </a:pPr>
            <a:r>
              <a:rPr kumimoji="1" lang="ja-JP" altLang="en-US" sz="1662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インポートを選択することでプロジェクトに入れることができる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0" y="1485745"/>
            <a:ext cx="4375949" cy="246147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044" y="1502590"/>
            <a:ext cx="4316057" cy="2427782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890140" y="2255896"/>
            <a:ext cx="314278" cy="19561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647548" y="2255896"/>
            <a:ext cx="314278" cy="19561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333270" y="2353703"/>
            <a:ext cx="314278" cy="19561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2342917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49" y="1005887"/>
            <a:ext cx="8590271" cy="483202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BGM</a:t>
            </a:r>
            <a:r>
              <a:rPr kumimoji="1" lang="ja-JP" altLang="en-US"/>
              <a:t>を付ける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84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38684" y="5847314"/>
            <a:ext cx="8066632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kumimoji="1" lang="ja-JP" altLang="en-US" sz="1846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音楽ファイルを</a:t>
            </a:r>
            <a:r>
              <a:rPr kumimoji="1" lang="en-US" altLang="ja-JP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Hierarchy</a:t>
            </a:r>
            <a:r>
              <a:rPr kumimoji="1"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にドラッグ＆ドロップし</a:t>
            </a:r>
            <a:r>
              <a:rPr kumimoji="1" lang="en-US" altLang="ja-JP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Loop</a:t>
            </a:r>
            <a:r>
              <a:rPr kumimoji="1" lang="ja-JP" altLang="en-US" sz="1846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にチェックを付ける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867132" y="4121736"/>
            <a:ext cx="576064" cy="46528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  <p:cxnSp>
        <p:nvCxnSpPr>
          <p:cNvPr id="9" name="直線矢印コネクタ 8"/>
          <p:cNvCxnSpPr>
            <a:stCxn id="8" idx="0"/>
          </p:cNvCxnSpPr>
          <p:nvPr/>
        </p:nvCxnSpPr>
        <p:spPr>
          <a:xfrm flipH="1" flipV="1">
            <a:off x="714891" y="2937015"/>
            <a:ext cx="440273" cy="118472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72866" y="2750379"/>
            <a:ext cx="1284051" cy="18663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  <p:sp>
        <p:nvSpPr>
          <p:cNvPr id="13" name="正方形/長方形 12"/>
          <p:cNvSpPr/>
          <p:nvPr/>
        </p:nvSpPr>
        <p:spPr>
          <a:xfrm flipV="1">
            <a:off x="6294107" y="2951563"/>
            <a:ext cx="1257113" cy="12571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kumimoji="1" lang="ja-JP" altLang="en-US" sz="1662">
              <a:solidFill>
                <a:srgbClr val="FFFFFF"/>
              </a:solidFill>
              <a:latin typeface="Franklin Gothic Demi Cond"/>
              <a:ea typeface="HG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23996674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3F1C2C-EAC8-498F-8F8D-54494FB8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</a:t>
            </a:r>
            <a:r>
              <a:rPr lang="ja-JP" altLang="en-US" dirty="0"/>
              <a:t>へ移動するボタンの作成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1D7811-FD7B-421F-A257-36B742719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40" y="1023973"/>
            <a:ext cx="8839119" cy="5526765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Assets</a:t>
            </a:r>
            <a:r>
              <a:rPr kumimoji="1" lang="ja-JP" altLang="en-US" sz="2000" dirty="0"/>
              <a:t>→</a:t>
            </a:r>
            <a:r>
              <a:rPr kumimoji="1" lang="en-US" altLang="ja-JP" sz="2000" dirty="0"/>
              <a:t>UI</a:t>
            </a:r>
            <a:r>
              <a:rPr lang="ja-JP" altLang="en-US" sz="2000" dirty="0"/>
              <a:t> →</a:t>
            </a:r>
            <a:r>
              <a:rPr lang="en-US" altLang="ja-JP" sz="2000" dirty="0"/>
              <a:t>Button </a:t>
            </a:r>
            <a:r>
              <a:rPr lang="en-US" altLang="ja-JP" sz="2000" dirty="0" err="1"/>
              <a:t>GameButton</a:t>
            </a:r>
            <a:r>
              <a:rPr lang="ja-JP" altLang="en-US" sz="2000" dirty="0"/>
              <a:t>の位置を確認する</a:t>
            </a:r>
            <a:endParaRPr lang="en-US" altLang="ja-JP" sz="2000" dirty="0"/>
          </a:p>
          <a:p>
            <a:r>
              <a:rPr kumimoji="1" lang="en-US" altLang="ja-JP" sz="2000" dirty="0"/>
              <a:t>Button</a:t>
            </a:r>
            <a:r>
              <a:rPr kumimoji="1" lang="ja-JP" altLang="en-US" sz="2000" dirty="0"/>
              <a:t>の</a:t>
            </a:r>
            <a:r>
              <a:rPr kumimoji="1" lang="en-US" altLang="ja-JP" sz="2000" dirty="0"/>
              <a:t>Text</a:t>
            </a:r>
            <a:r>
              <a:rPr kumimoji="1" lang="ja-JP" altLang="en-US" sz="2000" dirty="0"/>
              <a:t>の</a:t>
            </a:r>
            <a:r>
              <a:rPr kumimoji="1" lang="en-US" altLang="ja-JP" sz="2000" dirty="0"/>
              <a:t>Text</a:t>
            </a:r>
            <a:r>
              <a:rPr kumimoji="1" lang="ja-JP" altLang="en-US" sz="2000" dirty="0"/>
              <a:t>を編集する　例：</a:t>
            </a:r>
            <a:r>
              <a:rPr kumimoji="1" lang="en-US" altLang="ja-JP" sz="2000" dirty="0"/>
              <a:t>Result</a:t>
            </a:r>
          </a:p>
          <a:p>
            <a:r>
              <a:rPr lang="en-US" altLang="ja-JP" sz="2000" dirty="0"/>
              <a:t>Main</a:t>
            </a:r>
            <a:r>
              <a:rPr lang="ja-JP" altLang="en-US" sz="2000" dirty="0"/>
              <a:t>の</a:t>
            </a:r>
            <a:r>
              <a:rPr lang="en-US" altLang="ja-JP" sz="2000" dirty="0"/>
              <a:t>Canvas</a:t>
            </a:r>
            <a:r>
              <a:rPr lang="ja-JP" altLang="en-US" sz="2000" dirty="0"/>
              <a:t>には</a:t>
            </a:r>
            <a:r>
              <a:rPr lang="en-US" altLang="ja-JP" sz="2000" dirty="0" err="1"/>
              <a:t>DeawScore</a:t>
            </a:r>
            <a:r>
              <a:rPr lang="ja-JP" altLang="en-US" sz="2000" dirty="0"/>
              <a:t>が紐づいているので、この</a:t>
            </a:r>
            <a:r>
              <a:rPr lang="en-US" altLang="ja-JP" sz="2000" dirty="0"/>
              <a:t>C#</a:t>
            </a:r>
            <a:r>
              <a:rPr lang="ja-JP" altLang="en-US" sz="2000" dirty="0"/>
              <a:t>を編集する。</a:t>
            </a:r>
            <a:endParaRPr lang="en-US" altLang="ja-JP" sz="2000" dirty="0"/>
          </a:p>
          <a:p>
            <a:r>
              <a:rPr lang="ja-JP" altLang="en-US" sz="2000" dirty="0"/>
              <a:t>★赤文字の部分を追記、保存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 dirty="0"/>
              <a:t>☆</a:t>
            </a:r>
            <a:r>
              <a:rPr lang="en-US" altLang="ja-JP" sz="2000" dirty="0"/>
              <a:t>UNITY</a:t>
            </a:r>
            <a:r>
              <a:rPr lang="ja-JP" altLang="en-US" sz="2000" dirty="0"/>
              <a:t>に戻り</a:t>
            </a:r>
            <a:r>
              <a:rPr lang="en-US" altLang="ja-JP" sz="2000" dirty="0"/>
              <a:t>Button</a:t>
            </a:r>
            <a:r>
              <a:rPr lang="ja-JP" altLang="en-US" sz="2000" dirty="0"/>
              <a:t>を選択し，</a:t>
            </a:r>
            <a:r>
              <a:rPr lang="en-US" altLang="ja-JP" sz="2000" dirty="0"/>
              <a:t>On Click()</a:t>
            </a:r>
            <a:r>
              <a:rPr lang="ja-JP" altLang="en-US" sz="2000" dirty="0"/>
              <a:t>の＋を押す</a:t>
            </a:r>
            <a:endParaRPr lang="en-US" altLang="ja-JP" sz="2000" dirty="0"/>
          </a:p>
          <a:p>
            <a:r>
              <a:rPr lang="en-US" altLang="ja-JP" sz="2000" dirty="0"/>
              <a:t>Canvas</a:t>
            </a:r>
            <a:r>
              <a:rPr lang="ja-JP" altLang="en-US" sz="2000" dirty="0"/>
              <a:t>を</a:t>
            </a:r>
            <a:r>
              <a:rPr lang="en-US" altLang="ja-JP" sz="2000" dirty="0"/>
              <a:t>On Click()</a:t>
            </a:r>
            <a:r>
              <a:rPr lang="ja-JP" altLang="en-US" sz="2000" dirty="0"/>
              <a:t>の</a:t>
            </a:r>
            <a:r>
              <a:rPr lang="en-US" altLang="ja-JP" sz="2000" dirty="0"/>
              <a:t>None(Object)</a:t>
            </a:r>
            <a:r>
              <a:rPr lang="ja-JP" altLang="en-US" sz="2000" dirty="0"/>
              <a:t>のところにドラッグ＆ドロップ</a:t>
            </a:r>
            <a:endParaRPr lang="en-US" altLang="ja-JP" sz="2000" dirty="0"/>
          </a:p>
          <a:p>
            <a:r>
              <a:rPr lang="en-US" altLang="ja-JP" sz="2000" dirty="0"/>
              <a:t>No Function</a:t>
            </a:r>
            <a:r>
              <a:rPr lang="ja-JP" altLang="en-US" sz="2000" dirty="0"/>
              <a:t>→</a:t>
            </a:r>
            <a:r>
              <a:rPr lang="en-US" altLang="ja-JP" sz="2000" dirty="0" err="1"/>
              <a:t>DoawScore</a:t>
            </a:r>
            <a:r>
              <a:rPr lang="ja-JP" altLang="en-US" sz="2000" dirty="0"/>
              <a:t>→</a:t>
            </a:r>
            <a:r>
              <a:rPr lang="en-US" altLang="ja-JP" sz="2000" dirty="0" err="1"/>
              <a:t>OnClickToGame</a:t>
            </a:r>
            <a:r>
              <a:rPr lang="en-US" altLang="ja-JP" sz="2000" dirty="0"/>
              <a:t>()</a:t>
            </a:r>
            <a:r>
              <a:rPr lang="ja-JP" altLang="en-US" sz="2000" dirty="0"/>
              <a:t>を選択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2000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  <a:p>
            <a:endParaRPr lang="en-US" altLang="ja-JP" sz="2000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  <a:p>
            <a:endParaRPr lang="en-US" altLang="ja-JP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BEDD0EC-B56C-4484-BC10-DDBDC1697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8521F58-FBD2-46E1-8412-91AD47A58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85</a:t>
            </a:fld>
            <a:endParaRPr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227D9A6-E679-4D17-BDF9-7D3FCB4DB82F}"/>
              </a:ext>
            </a:extLst>
          </p:cNvPr>
          <p:cNvSpPr/>
          <p:nvPr/>
        </p:nvSpPr>
        <p:spPr>
          <a:xfrm>
            <a:off x="2846887" y="2496729"/>
            <a:ext cx="4694818" cy="30008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1050" dirty="0">
                <a:latin typeface="+mn-lt"/>
              </a:rPr>
              <a:t>using </a:t>
            </a:r>
            <a:r>
              <a:rPr kumimoji="1" lang="en-US" altLang="ja-JP" sz="1050" dirty="0" err="1">
                <a:latin typeface="+mn-lt"/>
              </a:rPr>
              <a:t>System.Collections.Generic</a:t>
            </a:r>
            <a:r>
              <a:rPr kumimoji="1" lang="en-US" altLang="ja-JP" sz="1050" dirty="0">
                <a:latin typeface="+mn-lt"/>
              </a:rPr>
              <a:t>;</a:t>
            </a:r>
          </a:p>
          <a:p>
            <a:r>
              <a:rPr kumimoji="1" lang="en-US" altLang="ja-JP" sz="1050" dirty="0">
                <a:latin typeface="+mn-lt"/>
              </a:rPr>
              <a:t>using </a:t>
            </a:r>
            <a:r>
              <a:rPr kumimoji="1" lang="en-US" altLang="ja-JP" sz="1050" dirty="0" err="1">
                <a:latin typeface="+mn-lt"/>
              </a:rPr>
              <a:t>UnityEngine</a:t>
            </a:r>
            <a:r>
              <a:rPr kumimoji="1" lang="en-US" altLang="ja-JP" sz="1050" dirty="0">
                <a:latin typeface="+mn-lt"/>
              </a:rPr>
              <a:t>;</a:t>
            </a:r>
          </a:p>
          <a:p>
            <a:endParaRPr kumimoji="1" lang="ja-JP" altLang="en-US" sz="1050" dirty="0">
              <a:latin typeface="+mn-lt"/>
            </a:endParaRPr>
          </a:p>
          <a:p>
            <a:r>
              <a:rPr kumimoji="1" lang="en-US" altLang="ja-JP" sz="1050" dirty="0">
                <a:latin typeface="+mn-lt"/>
              </a:rPr>
              <a:t>using</a:t>
            </a:r>
            <a:r>
              <a:rPr kumimoji="1" lang="ja-JP" altLang="en-US" sz="1050" dirty="0">
                <a:latin typeface="+mn-lt"/>
              </a:rPr>
              <a:t> </a:t>
            </a:r>
            <a:r>
              <a:rPr kumimoji="1" lang="en-US" altLang="ja-JP" sz="1050" dirty="0" err="1">
                <a:latin typeface="+mn-lt"/>
              </a:rPr>
              <a:t>UnityEngine.UI</a:t>
            </a:r>
            <a:r>
              <a:rPr kumimoji="1" lang="en-US" altLang="ja-JP" sz="1050" dirty="0">
                <a:latin typeface="+mn-lt"/>
              </a:rPr>
              <a:t>;   //</a:t>
            </a:r>
            <a:r>
              <a:rPr kumimoji="1" lang="ja-JP" altLang="en-US" sz="1050" dirty="0">
                <a:latin typeface="+mn-lt"/>
              </a:rPr>
              <a:t>フォントデータを画面に描画するデフォルトのグラフィック</a:t>
            </a:r>
          </a:p>
          <a:p>
            <a:r>
              <a:rPr kumimoji="1" lang="en-US" altLang="ja-JP" sz="1050" dirty="0">
                <a:solidFill>
                  <a:srgbClr val="FF0000"/>
                </a:solidFill>
                <a:latin typeface="+mn-lt"/>
              </a:rPr>
              <a:t>using </a:t>
            </a:r>
            <a:r>
              <a:rPr kumimoji="1" lang="en-US" altLang="ja-JP" sz="1050" dirty="0" err="1">
                <a:solidFill>
                  <a:srgbClr val="FF0000"/>
                </a:solidFill>
                <a:latin typeface="+mn-lt"/>
              </a:rPr>
              <a:t>UnityEngine.SceneManagement</a:t>
            </a:r>
            <a:r>
              <a:rPr kumimoji="1" lang="en-US" altLang="ja-JP" sz="1050" dirty="0">
                <a:solidFill>
                  <a:srgbClr val="FF0000"/>
                </a:solidFill>
                <a:latin typeface="+mn-lt"/>
              </a:rPr>
              <a:t>;  //</a:t>
            </a:r>
            <a:r>
              <a:rPr kumimoji="1" lang="ja-JP" altLang="en-US" sz="1050" dirty="0">
                <a:solidFill>
                  <a:srgbClr val="FF0000"/>
                </a:solidFill>
                <a:latin typeface="+mn-lt"/>
              </a:rPr>
              <a:t>実行時のシーン管理</a:t>
            </a:r>
          </a:p>
          <a:p>
            <a:endParaRPr kumimoji="1" lang="ja-JP" altLang="en-US" sz="1050" dirty="0">
              <a:latin typeface="+mn-lt"/>
            </a:endParaRPr>
          </a:p>
          <a:p>
            <a:r>
              <a:rPr kumimoji="1" lang="ja-JP" altLang="en-US" sz="1050" dirty="0">
                <a:latin typeface="+mn-lt"/>
              </a:rPr>
              <a:t>略</a:t>
            </a:r>
          </a:p>
          <a:p>
            <a:r>
              <a:rPr kumimoji="1" lang="en-US" altLang="ja-JP" sz="1050" dirty="0">
                <a:latin typeface="+mn-lt"/>
              </a:rPr>
              <a:t>    // Update is called once per frame</a:t>
            </a:r>
          </a:p>
          <a:p>
            <a:r>
              <a:rPr kumimoji="1" lang="en-US" altLang="ja-JP" sz="1050" dirty="0">
                <a:latin typeface="+mn-lt"/>
              </a:rPr>
              <a:t>    void Update()</a:t>
            </a:r>
          </a:p>
          <a:p>
            <a:r>
              <a:rPr kumimoji="1" lang="ja-JP" altLang="en-US" sz="1050" dirty="0">
                <a:latin typeface="+mn-lt"/>
              </a:rPr>
              <a:t>    </a:t>
            </a:r>
            <a:r>
              <a:rPr kumimoji="1" lang="en-US" altLang="ja-JP" sz="1050" dirty="0">
                <a:latin typeface="+mn-lt"/>
              </a:rPr>
              <a:t>{</a:t>
            </a:r>
          </a:p>
          <a:p>
            <a:r>
              <a:rPr kumimoji="1" lang="en-US" altLang="ja-JP" sz="1050" dirty="0">
                <a:latin typeface="+mn-lt"/>
              </a:rPr>
              <a:t>        </a:t>
            </a:r>
            <a:r>
              <a:rPr kumimoji="1" lang="en-US" altLang="ja-JP" sz="1050" dirty="0" err="1">
                <a:latin typeface="+mn-lt"/>
              </a:rPr>
              <a:t>scoreText.text</a:t>
            </a:r>
            <a:r>
              <a:rPr kumimoji="1" lang="en-US" altLang="ja-JP" sz="1050" dirty="0">
                <a:latin typeface="+mn-lt"/>
              </a:rPr>
              <a:t> = "Score:" + </a:t>
            </a:r>
            <a:r>
              <a:rPr kumimoji="1" lang="en-US" altLang="ja-JP" sz="1050" dirty="0" err="1">
                <a:latin typeface="+mn-lt"/>
              </a:rPr>
              <a:t>Score.score</a:t>
            </a:r>
            <a:r>
              <a:rPr kumimoji="1" lang="en-US" altLang="ja-JP" sz="1050" dirty="0">
                <a:latin typeface="+mn-lt"/>
              </a:rPr>
              <a:t>;</a:t>
            </a:r>
          </a:p>
          <a:p>
            <a:r>
              <a:rPr kumimoji="1" lang="ja-JP" altLang="en-US" sz="1050" dirty="0">
                <a:latin typeface="+mn-lt"/>
              </a:rPr>
              <a:t>    </a:t>
            </a:r>
            <a:r>
              <a:rPr kumimoji="1" lang="en-US" altLang="ja-JP" sz="1050" dirty="0">
                <a:latin typeface="+mn-lt"/>
              </a:rPr>
              <a:t>}</a:t>
            </a:r>
          </a:p>
          <a:p>
            <a:endParaRPr kumimoji="1" lang="ja-JP" altLang="en-US" sz="1050" dirty="0">
              <a:latin typeface="+mn-lt"/>
            </a:endParaRPr>
          </a:p>
          <a:p>
            <a:r>
              <a:rPr kumimoji="1" lang="en-US" altLang="ja-JP" sz="1050" dirty="0">
                <a:solidFill>
                  <a:srgbClr val="FF0000"/>
                </a:solidFill>
                <a:latin typeface="+mn-lt"/>
              </a:rPr>
              <a:t>    public void </a:t>
            </a:r>
            <a:r>
              <a:rPr kumimoji="1" lang="en-US" altLang="ja-JP" sz="1050" dirty="0" err="1">
                <a:solidFill>
                  <a:srgbClr val="FF0000"/>
                </a:solidFill>
                <a:latin typeface="+mn-lt"/>
              </a:rPr>
              <a:t>OnClickToGame</a:t>
            </a:r>
            <a:r>
              <a:rPr kumimoji="1" lang="en-US" altLang="ja-JP" sz="1050" dirty="0">
                <a:solidFill>
                  <a:srgbClr val="FF0000"/>
                </a:solidFill>
                <a:latin typeface="+mn-lt"/>
              </a:rPr>
              <a:t>()</a:t>
            </a:r>
          </a:p>
          <a:p>
            <a:r>
              <a:rPr kumimoji="1" lang="ja-JP" altLang="en-US" sz="1050" dirty="0">
                <a:solidFill>
                  <a:srgbClr val="FF0000"/>
                </a:solidFill>
                <a:latin typeface="+mn-lt"/>
              </a:rPr>
              <a:t>    </a:t>
            </a:r>
            <a:r>
              <a:rPr kumimoji="1" lang="en-US" altLang="ja-JP" sz="1050" dirty="0">
                <a:solidFill>
                  <a:srgbClr val="FF0000"/>
                </a:solidFill>
                <a:latin typeface="+mn-lt"/>
              </a:rPr>
              <a:t>{</a:t>
            </a:r>
          </a:p>
          <a:p>
            <a:r>
              <a:rPr kumimoji="1" lang="ja-JP" altLang="en-US" sz="1050" dirty="0">
                <a:solidFill>
                  <a:srgbClr val="FF0000"/>
                </a:solidFill>
                <a:latin typeface="+mn-lt"/>
              </a:rPr>
              <a:t>　　　</a:t>
            </a:r>
            <a:r>
              <a:rPr kumimoji="1" lang="en-US" altLang="ja-JP" sz="1050" dirty="0" err="1">
                <a:solidFill>
                  <a:srgbClr val="FF0000"/>
                </a:solidFill>
                <a:latin typeface="+mn-lt"/>
              </a:rPr>
              <a:t>SceneManager.LoadScene</a:t>
            </a:r>
            <a:r>
              <a:rPr kumimoji="1" lang="en-US" altLang="ja-JP" sz="1050" dirty="0">
                <a:solidFill>
                  <a:srgbClr val="FF0000"/>
                </a:solidFill>
                <a:latin typeface="+mn-lt"/>
              </a:rPr>
              <a:t>("Result");</a:t>
            </a:r>
          </a:p>
          <a:p>
            <a:r>
              <a:rPr kumimoji="1" lang="ja-JP" altLang="en-US" sz="1050" dirty="0">
                <a:solidFill>
                  <a:srgbClr val="FF0000"/>
                </a:solidFill>
                <a:latin typeface="+mn-lt"/>
              </a:rPr>
              <a:t>　　</a:t>
            </a:r>
            <a:r>
              <a:rPr kumimoji="1" lang="en-US" altLang="ja-JP" sz="1050" dirty="0">
                <a:solidFill>
                  <a:srgbClr val="FF0000"/>
                </a:solidFill>
                <a:latin typeface="+mn-lt"/>
              </a:rPr>
              <a:t>}</a:t>
            </a:r>
          </a:p>
          <a:p>
            <a:r>
              <a:rPr kumimoji="1" lang="en-US" altLang="ja-JP" sz="1050" dirty="0">
                <a:latin typeface="+mn-lt"/>
              </a:rPr>
              <a:t>}</a:t>
            </a:r>
            <a:endParaRPr kumimoji="1" lang="ja-JP" altLang="en-US" sz="10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27351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3626B2-35A3-4E7D-A3DD-777650BF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</a:t>
            </a:r>
            <a:r>
              <a:rPr lang="ja-JP" altLang="en-US" dirty="0"/>
              <a:t>から</a:t>
            </a:r>
            <a:r>
              <a:rPr lang="en-US" altLang="ja-JP" dirty="0"/>
              <a:t>Title</a:t>
            </a:r>
            <a:r>
              <a:rPr lang="ja-JP" altLang="en-US" dirty="0"/>
              <a:t>へ移動するボタンの作成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FBCF3E-FF2F-428D-8723-E488F87E7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 dirty="0"/>
              <a:t>前ページ（</a:t>
            </a:r>
            <a:r>
              <a:rPr kumimoji="1" lang="en-US" altLang="ja-JP" sz="2000" dirty="0"/>
              <a:t>P85</a:t>
            </a:r>
            <a:r>
              <a:rPr kumimoji="1" lang="ja-JP" altLang="en-US" sz="2000" dirty="0"/>
              <a:t>）の★までを行う</a:t>
            </a:r>
            <a:endParaRPr kumimoji="1" lang="en-US" altLang="ja-JP" sz="2000" dirty="0"/>
          </a:p>
          <a:p>
            <a:r>
              <a:rPr lang="ja-JP" altLang="en-US" sz="2000" dirty="0"/>
              <a:t>赤文字の部分を追記、保存</a:t>
            </a:r>
            <a:endParaRPr lang="en-US" altLang="ja-JP" sz="2000" dirty="0"/>
          </a:p>
          <a:p>
            <a:endParaRPr kumimoji="1" lang="en-US" altLang="ja-JP" sz="2000" dirty="0"/>
          </a:p>
          <a:p>
            <a:r>
              <a:rPr lang="ja-JP" altLang="en-US" sz="2000" dirty="0"/>
              <a:t>☆以降を行う</a:t>
            </a:r>
            <a:endParaRPr kumimoji="1" lang="ja-JP" altLang="en-US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1E496C1-00B7-46DF-A8F9-44DD1344D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DC47B9B-97BB-49B3-A13A-36FA8189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86</a:t>
            </a:fld>
            <a:endParaRPr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CCEF64A-DF22-4AA1-BAB9-EE26EF4A5A91}"/>
              </a:ext>
            </a:extLst>
          </p:cNvPr>
          <p:cNvSpPr/>
          <p:nvPr/>
        </p:nvSpPr>
        <p:spPr>
          <a:xfrm>
            <a:off x="4063290" y="1265089"/>
            <a:ext cx="4694818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1050" dirty="0">
                <a:latin typeface="+mn-lt"/>
              </a:rPr>
              <a:t>using </a:t>
            </a:r>
            <a:r>
              <a:rPr kumimoji="1" lang="en-US" altLang="ja-JP" sz="1050" dirty="0" err="1">
                <a:latin typeface="+mn-lt"/>
              </a:rPr>
              <a:t>System.Collections.Generic</a:t>
            </a:r>
            <a:r>
              <a:rPr kumimoji="1" lang="en-US" altLang="ja-JP" sz="1050" dirty="0">
                <a:latin typeface="+mn-lt"/>
              </a:rPr>
              <a:t>;</a:t>
            </a:r>
          </a:p>
          <a:p>
            <a:r>
              <a:rPr kumimoji="1" lang="en-US" altLang="ja-JP" sz="1050" dirty="0">
                <a:latin typeface="+mn-lt"/>
              </a:rPr>
              <a:t>using </a:t>
            </a:r>
            <a:r>
              <a:rPr kumimoji="1" lang="en-US" altLang="ja-JP" sz="1050" dirty="0" err="1">
                <a:latin typeface="+mn-lt"/>
              </a:rPr>
              <a:t>UnityEngine</a:t>
            </a:r>
            <a:r>
              <a:rPr kumimoji="1" lang="en-US" altLang="ja-JP" sz="1050" dirty="0">
                <a:latin typeface="+mn-lt"/>
              </a:rPr>
              <a:t>;</a:t>
            </a:r>
          </a:p>
          <a:p>
            <a:endParaRPr kumimoji="1" lang="ja-JP" altLang="en-US" sz="1050" dirty="0">
              <a:latin typeface="+mn-lt"/>
            </a:endParaRPr>
          </a:p>
          <a:p>
            <a:r>
              <a:rPr kumimoji="1" lang="en-US" altLang="ja-JP" sz="1050" dirty="0">
                <a:latin typeface="+mn-lt"/>
              </a:rPr>
              <a:t>using</a:t>
            </a:r>
            <a:r>
              <a:rPr kumimoji="1" lang="ja-JP" altLang="en-US" sz="1050" dirty="0">
                <a:latin typeface="+mn-lt"/>
              </a:rPr>
              <a:t> </a:t>
            </a:r>
            <a:r>
              <a:rPr kumimoji="1" lang="en-US" altLang="ja-JP" sz="1050" dirty="0" err="1">
                <a:latin typeface="+mn-lt"/>
              </a:rPr>
              <a:t>UnityEngine.UI</a:t>
            </a:r>
            <a:r>
              <a:rPr kumimoji="1" lang="en-US" altLang="ja-JP" sz="1050" dirty="0">
                <a:latin typeface="+mn-lt"/>
              </a:rPr>
              <a:t>;   //</a:t>
            </a:r>
            <a:r>
              <a:rPr kumimoji="1" lang="ja-JP" altLang="en-US" sz="1050" dirty="0">
                <a:latin typeface="+mn-lt"/>
              </a:rPr>
              <a:t>フォントデータを画面に描画するデフォルトのグラフィック</a:t>
            </a:r>
          </a:p>
          <a:p>
            <a:r>
              <a:rPr kumimoji="1" lang="en-US" altLang="ja-JP" sz="1050" dirty="0">
                <a:latin typeface="+mn-lt"/>
              </a:rPr>
              <a:t>using </a:t>
            </a:r>
            <a:r>
              <a:rPr kumimoji="1" lang="en-US" altLang="ja-JP" sz="1050" dirty="0" err="1">
                <a:latin typeface="+mn-lt"/>
              </a:rPr>
              <a:t>UnityEngine.SceneManagement</a:t>
            </a:r>
            <a:r>
              <a:rPr kumimoji="1" lang="en-US" altLang="ja-JP" sz="1050" dirty="0">
                <a:latin typeface="+mn-lt"/>
              </a:rPr>
              <a:t>;  //</a:t>
            </a:r>
            <a:r>
              <a:rPr kumimoji="1" lang="ja-JP" altLang="en-US" sz="1050" dirty="0">
                <a:latin typeface="+mn-lt"/>
              </a:rPr>
              <a:t>実行時のシーン管理</a:t>
            </a:r>
          </a:p>
          <a:p>
            <a:endParaRPr kumimoji="1" lang="ja-JP" altLang="en-US" sz="1050" dirty="0">
              <a:latin typeface="+mn-lt"/>
            </a:endParaRPr>
          </a:p>
          <a:p>
            <a:r>
              <a:rPr kumimoji="1" lang="ja-JP" altLang="en-US" sz="1050" dirty="0">
                <a:latin typeface="+mn-lt"/>
              </a:rPr>
              <a:t>略</a:t>
            </a:r>
          </a:p>
          <a:p>
            <a:r>
              <a:rPr kumimoji="1" lang="en-US" altLang="ja-JP" sz="1050" dirty="0">
                <a:latin typeface="+mn-lt"/>
              </a:rPr>
              <a:t>    // Update is called once per frame</a:t>
            </a:r>
          </a:p>
          <a:p>
            <a:r>
              <a:rPr kumimoji="1" lang="en-US" altLang="ja-JP" sz="1050" dirty="0">
                <a:latin typeface="+mn-lt"/>
              </a:rPr>
              <a:t>    void Update()</a:t>
            </a:r>
          </a:p>
          <a:p>
            <a:r>
              <a:rPr kumimoji="1" lang="ja-JP" altLang="en-US" sz="1050" dirty="0">
                <a:latin typeface="+mn-lt"/>
              </a:rPr>
              <a:t>    </a:t>
            </a:r>
            <a:r>
              <a:rPr kumimoji="1" lang="en-US" altLang="ja-JP" sz="1050" dirty="0">
                <a:latin typeface="+mn-lt"/>
              </a:rPr>
              <a:t>{</a:t>
            </a:r>
          </a:p>
          <a:p>
            <a:r>
              <a:rPr kumimoji="1" lang="en-US" altLang="ja-JP" sz="1050" dirty="0">
                <a:latin typeface="+mn-lt"/>
              </a:rPr>
              <a:t>        </a:t>
            </a:r>
            <a:r>
              <a:rPr kumimoji="1" lang="en-US" altLang="ja-JP" sz="1050" dirty="0" err="1">
                <a:latin typeface="+mn-lt"/>
              </a:rPr>
              <a:t>scoreText.text</a:t>
            </a:r>
            <a:r>
              <a:rPr kumimoji="1" lang="en-US" altLang="ja-JP" sz="1050" dirty="0">
                <a:latin typeface="+mn-lt"/>
              </a:rPr>
              <a:t> = "Score:" + </a:t>
            </a:r>
            <a:r>
              <a:rPr kumimoji="1" lang="en-US" altLang="ja-JP" sz="1050" dirty="0" err="1">
                <a:latin typeface="+mn-lt"/>
              </a:rPr>
              <a:t>Score.score</a:t>
            </a:r>
            <a:r>
              <a:rPr kumimoji="1" lang="en-US" altLang="ja-JP" sz="1050" dirty="0">
                <a:latin typeface="+mn-lt"/>
              </a:rPr>
              <a:t>;</a:t>
            </a:r>
          </a:p>
          <a:p>
            <a:r>
              <a:rPr kumimoji="1" lang="ja-JP" altLang="en-US" sz="1050" dirty="0">
                <a:latin typeface="+mn-lt"/>
              </a:rPr>
              <a:t>    </a:t>
            </a:r>
            <a:r>
              <a:rPr kumimoji="1" lang="en-US" altLang="ja-JP" sz="1050" dirty="0">
                <a:latin typeface="+mn-lt"/>
              </a:rPr>
              <a:t>}</a:t>
            </a:r>
          </a:p>
          <a:p>
            <a:endParaRPr kumimoji="1" lang="ja-JP" altLang="en-US" sz="1050" dirty="0">
              <a:latin typeface="+mn-lt"/>
            </a:endParaRPr>
          </a:p>
          <a:p>
            <a:r>
              <a:rPr kumimoji="1" lang="en-US" altLang="ja-JP" sz="1050" dirty="0">
                <a:latin typeface="+mn-lt"/>
              </a:rPr>
              <a:t>    public void </a:t>
            </a:r>
            <a:r>
              <a:rPr kumimoji="1" lang="en-US" altLang="ja-JP" sz="1050" dirty="0" err="1">
                <a:latin typeface="+mn-lt"/>
              </a:rPr>
              <a:t>OnClickToGame</a:t>
            </a:r>
            <a:r>
              <a:rPr kumimoji="1" lang="en-US" altLang="ja-JP" sz="1050" dirty="0">
                <a:latin typeface="+mn-lt"/>
              </a:rPr>
              <a:t>()</a:t>
            </a:r>
          </a:p>
          <a:p>
            <a:r>
              <a:rPr kumimoji="1" lang="ja-JP" altLang="en-US" sz="1050" dirty="0">
                <a:latin typeface="+mn-lt"/>
              </a:rPr>
              <a:t>    </a:t>
            </a:r>
            <a:r>
              <a:rPr kumimoji="1" lang="en-US" altLang="ja-JP" sz="1050" dirty="0">
                <a:latin typeface="+mn-lt"/>
              </a:rPr>
              <a:t>{</a:t>
            </a:r>
          </a:p>
          <a:p>
            <a:r>
              <a:rPr kumimoji="1" lang="ja-JP" altLang="en-US" sz="1050" dirty="0">
                <a:solidFill>
                  <a:srgbClr val="FF0000"/>
                </a:solidFill>
                <a:latin typeface="+mn-lt"/>
              </a:rPr>
              <a:t>　　　</a:t>
            </a:r>
            <a:r>
              <a:rPr kumimoji="1" lang="en-US" altLang="ja-JP" sz="1050" dirty="0">
                <a:solidFill>
                  <a:srgbClr val="FF0000"/>
                </a:solidFill>
                <a:latin typeface="+mn-lt"/>
              </a:rPr>
              <a:t> if (</a:t>
            </a:r>
            <a:r>
              <a:rPr kumimoji="1" lang="en-US" altLang="ja-JP" sz="1050" dirty="0" err="1">
                <a:solidFill>
                  <a:srgbClr val="FF0000"/>
                </a:solidFill>
                <a:latin typeface="+mn-lt"/>
              </a:rPr>
              <a:t>SceneManager.GetActiveScene</a:t>
            </a:r>
            <a:r>
              <a:rPr kumimoji="1" lang="en-US" altLang="ja-JP" sz="1050" dirty="0">
                <a:solidFill>
                  <a:srgbClr val="FF0000"/>
                </a:solidFill>
                <a:latin typeface="+mn-lt"/>
              </a:rPr>
              <a:t>().name == "Main") {</a:t>
            </a:r>
          </a:p>
          <a:p>
            <a:r>
              <a:rPr kumimoji="1" lang="en-US" altLang="ja-JP" sz="1050" dirty="0">
                <a:latin typeface="+mn-lt"/>
              </a:rPr>
              <a:t>            </a:t>
            </a:r>
            <a:r>
              <a:rPr kumimoji="1" lang="en-US" altLang="ja-JP" sz="1050" dirty="0" err="1">
                <a:latin typeface="+mn-lt"/>
              </a:rPr>
              <a:t>SceneManager.LoadScene</a:t>
            </a:r>
            <a:r>
              <a:rPr kumimoji="1" lang="en-US" altLang="ja-JP" sz="1050" dirty="0">
                <a:latin typeface="+mn-lt"/>
              </a:rPr>
              <a:t>("Result");</a:t>
            </a:r>
          </a:p>
          <a:p>
            <a:r>
              <a:rPr kumimoji="1" lang="en-US" altLang="ja-JP" sz="1050" dirty="0">
                <a:solidFill>
                  <a:srgbClr val="FF0000"/>
                </a:solidFill>
                <a:latin typeface="+mn-lt"/>
              </a:rPr>
              <a:t>        }</a:t>
            </a:r>
          </a:p>
          <a:p>
            <a:r>
              <a:rPr kumimoji="1" lang="en-US" altLang="ja-JP" sz="1050" dirty="0">
                <a:solidFill>
                  <a:srgbClr val="FF0000"/>
                </a:solidFill>
                <a:latin typeface="+mn-lt"/>
              </a:rPr>
              <a:t>        else</a:t>
            </a:r>
          </a:p>
          <a:p>
            <a:r>
              <a:rPr kumimoji="1" lang="en-US" altLang="ja-JP" sz="1050" dirty="0">
                <a:solidFill>
                  <a:srgbClr val="FF0000"/>
                </a:solidFill>
                <a:latin typeface="+mn-lt"/>
              </a:rPr>
              <a:t>        {</a:t>
            </a:r>
          </a:p>
          <a:p>
            <a:r>
              <a:rPr kumimoji="1" lang="en-US" altLang="ja-JP" sz="1050" dirty="0">
                <a:solidFill>
                  <a:srgbClr val="FF0000"/>
                </a:solidFill>
                <a:latin typeface="+mn-lt"/>
              </a:rPr>
              <a:t>            </a:t>
            </a:r>
            <a:r>
              <a:rPr kumimoji="1" lang="en-US" altLang="ja-JP" sz="1050" dirty="0" err="1">
                <a:solidFill>
                  <a:srgbClr val="FF0000"/>
                </a:solidFill>
                <a:latin typeface="+mn-lt"/>
              </a:rPr>
              <a:t>SceneManager.LoadScene</a:t>
            </a:r>
            <a:r>
              <a:rPr kumimoji="1" lang="en-US" altLang="ja-JP" sz="1050" dirty="0">
                <a:solidFill>
                  <a:srgbClr val="FF0000"/>
                </a:solidFill>
                <a:latin typeface="+mn-lt"/>
              </a:rPr>
              <a:t>("Title");</a:t>
            </a:r>
          </a:p>
          <a:p>
            <a:r>
              <a:rPr kumimoji="1" lang="en-US" altLang="ja-JP" sz="1050" dirty="0">
                <a:solidFill>
                  <a:srgbClr val="FF0000"/>
                </a:solidFill>
                <a:latin typeface="+mn-lt"/>
              </a:rPr>
              <a:t>        }</a:t>
            </a:r>
          </a:p>
          <a:p>
            <a:r>
              <a:rPr kumimoji="1" lang="ja-JP" altLang="en-US" sz="1050" dirty="0">
                <a:latin typeface="+mn-lt"/>
              </a:rPr>
              <a:t>　　</a:t>
            </a:r>
            <a:r>
              <a:rPr kumimoji="1" lang="en-US" altLang="ja-JP" sz="1050" dirty="0">
                <a:latin typeface="+mn-lt"/>
              </a:rPr>
              <a:t>}</a:t>
            </a:r>
          </a:p>
          <a:p>
            <a:r>
              <a:rPr kumimoji="1" lang="en-US" altLang="ja-JP" sz="1050" dirty="0">
                <a:latin typeface="+mn-lt"/>
              </a:rPr>
              <a:t>}</a:t>
            </a:r>
            <a:endParaRPr kumimoji="1" lang="ja-JP" altLang="en-US" sz="10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21632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3626B2-35A3-4E7D-A3DD-777650BF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Title</a:t>
            </a:r>
            <a:r>
              <a:rPr lang="ja-JP" altLang="en-US" dirty="0"/>
              <a:t>から終了へ移動するボタンの作成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FBCF3E-FF2F-428D-8723-E488F87E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65" y="1171385"/>
            <a:ext cx="8839119" cy="5632694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Assets</a:t>
            </a:r>
            <a:r>
              <a:rPr lang="ja-JP" altLang="en-US" sz="2000" dirty="0"/>
              <a:t>→</a:t>
            </a:r>
            <a:r>
              <a:rPr lang="en-US" altLang="ja-JP" sz="2000" dirty="0"/>
              <a:t>UI</a:t>
            </a:r>
            <a:r>
              <a:rPr lang="ja-JP" altLang="en-US" sz="2000" dirty="0"/>
              <a:t> →</a:t>
            </a:r>
            <a:r>
              <a:rPr lang="en-US" altLang="ja-JP" sz="2000" dirty="0"/>
              <a:t>Button </a:t>
            </a:r>
            <a:r>
              <a:rPr lang="en-US" altLang="ja-JP" sz="2000" dirty="0" err="1"/>
              <a:t>GameButton</a:t>
            </a:r>
            <a:r>
              <a:rPr lang="ja-JP" altLang="en-US" sz="2000" dirty="0"/>
              <a:t>の位置を確認する</a:t>
            </a:r>
            <a:endParaRPr lang="en-US" altLang="ja-JP" sz="2000" dirty="0"/>
          </a:p>
          <a:p>
            <a:r>
              <a:rPr lang="en-US" altLang="ja-JP" sz="2000" dirty="0"/>
              <a:t>Button</a:t>
            </a:r>
            <a:r>
              <a:rPr lang="ja-JP" altLang="en-US" sz="2000" dirty="0"/>
              <a:t>の</a:t>
            </a:r>
            <a:r>
              <a:rPr lang="en-US" altLang="ja-JP" sz="2000" dirty="0"/>
              <a:t>Text</a:t>
            </a:r>
            <a:r>
              <a:rPr lang="ja-JP" altLang="en-US" sz="2000" dirty="0"/>
              <a:t>の</a:t>
            </a:r>
            <a:r>
              <a:rPr lang="en-US" altLang="ja-JP" sz="2000" dirty="0"/>
              <a:t>Text</a:t>
            </a:r>
            <a:r>
              <a:rPr lang="ja-JP" altLang="en-US" sz="2000" dirty="0"/>
              <a:t>を編集する　例：終了</a:t>
            </a:r>
            <a:endParaRPr lang="en-US" altLang="ja-JP" sz="2000" dirty="0"/>
          </a:p>
          <a:p>
            <a:r>
              <a:rPr lang="en-US" altLang="ja-JP" sz="2000" dirty="0"/>
              <a:t>Main</a:t>
            </a:r>
            <a:r>
              <a:rPr lang="ja-JP" altLang="en-US" sz="2000" dirty="0"/>
              <a:t>の</a:t>
            </a:r>
            <a:r>
              <a:rPr lang="en-US" altLang="ja-JP" sz="2000" dirty="0"/>
              <a:t>Canvas</a:t>
            </a:r>
            <a:r>
              <a:rPr lang="ja-JP" altLang="en-US" sz="2000" dirty="0"/>
              <a:t>には</a:t>
            </a:r>
            <a:r>
              <a:rPr lang="en-US" altLang="ja-JP" sz="2000" dirty="0" err="1"/>
              <a:t>OnTouch</a:t>
            </a:r>
            <a:r>
              <a:rPr lang="ja-JP" altLang="en-US" sz="2000" dirty="0"/>
              <a:t>が紐づいているので、この</a:t>
            </a:r>
            <a:r>
              <a:rPr lang="en-US" altLang="ja-JP" sz="2000" dirty="0"/>
              <a:t>C#</a:t>
            </a:r>
            <a:r>
              <a:rPr lang="ja-JP" altLang="en-US" sz="2000" dirty="0"/>
              <a:t>を編集する。</a:t>
            </a:r>
            <a:endParaRPr lang="en-US" altLang="ja-JP" sz="2000" dirty="0"/>
          </a:p>
          <a:p>
            <a:r>
              <a:rPr lang="ja-JP" altLang="en-US" sz="2000" dirty="0"/>
              <a:t>★赤文字の部分を追記、保存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 dirty="0"/>
              <a:t>☆</a:t>
            </a:r>
            <a:r>
              <a:rPr lang="en-US" altLang="ja-JP" sz="2000" dirty="0"/>
              <a:t>UNITY</a:t>
            </a:r>
            <a:r>
              <a:rPr lang="ja-JP" altLang="en-US" sz="2000" dirty="0"/>
              <a:t>に戻り新たに作成した</a:t>
            </a:r>
            <a:r>
              <a:rPr lang="en-US" altLang="ja-JP" sz="2000" dirty="0"/>
              <a:t>Button</a:t>
            </a:r>
            <a:r>
              <a:rPr lang="ja-JP" altLang="en-US" sz="2000" dirty="0"/>
              <a:t>を選択し，</a:t>
            </a:r>
            <a:r>
              <a:rPr lang="en-US" altLang="ja-JP" sz="2000" dirty="0"/>
              <a:t>On Click()</a:t>
            </a:r>
            <a:r>
              <a:rPr lang="ja-JP" altLang="en-US" sz="2000" dirty="0"/>
              <a:t>の＋を押す</a:t>
            </a:r>
            <a:endParaRPr lang="en-US" altLang="ja-JP" sz="2000" dirty="0"/>
          </a:p>
          <a:p>
            <a:r>
              <a:rPr lang="en-US" altLang="ja-JP" sz="2000" dirty="0"/>
              <a:t>Canvas</a:t>
            </a:r>
            <a:r>
              <a:rPr lang="ja-JP" altLang="en-US" sz="2000" dirty="0"/>
              <a:t>を</a:t>
            </a:r>
            <a:r>
              <a:rPr lang="en-US" altLang="ja-JP" sz="2000" dirty="0"/>
              <a:t>On Click()</a:t>
            </a:r>
            <a:r>
              <a:rPr lang="ja-JP" altLang="en-US" sz="2000" dirty="0"/>
              <a:t>の</a:t>
            </a:r>
            <a:r>
              <a:rPr lang="en-US" altLang="ja-JP" sz="2000" dirty="0"/>
              <a:t>None(Object)</a:t>
            </a:r>
            <a:r>
              <a:rPr lang="ja-JP" altLang="en-US" sz="2000" dirty="0"/>
              <a:t>のところにドラッグ＆ドロップ</a:t>
            </a:r>
            <a:endParaRPr lang="en-US" altLang="ja-JP" sz="2000" dirty="0"/>
          </a:p>
          <a:p>
            <a:r>
              <a:rPr lang="en-US" altLang="ja-JP" sz="2000" dirty="0"/>
              <a:t>No Function</a:t>
            </a:r>
            <a:r>
              <a:rPr lang="ja-JP" altLang="en-US" sz="2000" dirty="0"/>
              <a:t>→</a:t>
            </a:r>
            <a:r>
              <a:rPr lang="en-US" altLang="ja-JP" sz="2000" dirty="0"/>
              <a:t> </a:t>
            </a:r>
            <a:r>
              <a:rPr lang="en-US" altLang="ja-JP" sz="2000" dirty="0" err="1"/>
              <a:t>OnTouch</a:t>
            </a:r>
            <a:r>
              <a:rPr lang="en-US" altLang="ja-JP" sz="2000" dirty="0"/>
              <a:t> </a:t>
            </a:r>
            <a:r>
              <a:rPr lang="ja-JP" altLang="en-US" sz="2000" dirty="0"/>
              <a:t>→</a:t>
            </a:r>
            <a:r>
              <a:rPr lang="en-US" altLang="ja-JP" sz="2000" dirty="0" err="1"/>
              <a:t>OnClickToEnd</a:t>
            </a:r>
            <a:r>
              <a:rPr lang="en-US" altLang="ja-JP" sz="2000" dirty="0"/>
              <a:t> ()</a:t>
            </a:r>
            <a:r>
              <a:rPr lang="ja-JP" altLang="en-US" sz="2000" dirty="0"/>
              <a:t>を選択</a:t>
            </a:r>
            <a:endParaRPr lang="en-US" altLang="ja-JP" sz="2000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1E496C1-00B7-46DF-A8F9-44DD1344D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The Quest 2020</a:t>
            </a:r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DC47B9B-97BB-49B3-A13A-36FA8189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87</a:t>
            </a:fld>
            <a:endParaRPr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CCEF64A-DF22-4AA1-BAB9-EE26EF4A5A91}"/>
              </a:ext>
            </a:extLst>
          </p:cNvPr>
          <p:cNvSpPr/>
          <p:nvPr/>
        </p:nvSpPr>
        <p:spPr>
          <a:xfrm>
            <a:off x="4572000" y="2258957"/>
            <a:ext cx="3900881" cy="33239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sz="1050" dirty="0">
                <a:latin typeface="+mn-lt"/>
              </a:rPr>
              <a:t>using </a:t>
            </a:r>
            <a:r>
              <a:rPr kumimoji="1" lang="en-US" altLang="ja-JP" sz="1050" dirty="0" err="1">
                <a:latin typeface="+mn-lt"/>
              </a:rPr>
              <a:t>System.Collections</a:t>
            </a:r>
            <a:r>
              <a:rPr kumimoji="1" lang="en-US" altLang="ja-JP" sz="1050" dirty="0">
                <a:latin typeface="+mn-lt"/>
              </a:rPr>
              <a:t>;</a:t>
            </a:r>
          </a:p>
          <a:p>
            <a:r>
              <a:rPr kumimoji="1" lang="en-US" altLang="ja-JP" sz="1050" dirty="0">
                <a:latin typeface="+mn-lt"/>
              </a:rPr>
              <a:t>using </a:t>
            </a:r>
            <a:r>
              <a:rPr kumimoji="1" lang="en-US" altLang="ja-JP" sz="1050" dirty="0" err="1">
                <a:latin typeface="+mn-lt"/>
              </a:rPr>
              <a:t>System.Collections.Generic</a:t>
            </a:r>
            <a:r>
              <a:rPr kumimoji="1" lang="en-US" altLang="ja-JP" sz="1050" dirty="0">
                <a:latin typeface="+mn-lt"/>
              </a:rPr>
              <a:t>;</a:t>
            </a:r>
          </a:p>
          <a:p>
            <a:r>
              <a:rPr kumimoji="1" lang="en-US" altLang="ja-JP" sz="1050" dirty="0">
                <a:latin typeface="+mn-lt"/>
              </a:rPr>
              <a:t>using </a:t>
            </a:r>
            <a:r>
              <a:rPr kumimoji="1" lang="en-US" altLang="ja-JP" sz="1050" dirty="0" err="1">
                <a:latin typeface="+mn-lt"/>
              </a:rPr>
              <a:t>UnityEngine</a:t>
            </a:r>
            <a:r>
              <a:rPr kumimoji="1" lang="en-US" altLang="ja-JP" sz="1050" dirty="0">
                <a:latin typeface="+mn-lt"/>
              </a:rPr>
              <a:t>;</a:t>
            </a:r>
          </a:p>
          <a:p>
            <a:endParaRPr kumimoji="1" lang="en-US" altLang="ja-JP" sz="1050" dirty="0">
              <a:latin typeface="+mn-lt"/>
            </a:endParaRPr>
          </a:p>
          <a:p>
            <a:r>
              <a:rPr kumimoji="1" lang="en-US" altLang="ja-JP" sz="1050" dirty="0">
                <a:latin typeface="+mn-lt"/>
              </a:rPr>
              <a:t>using </a:t>
            </a:r>
            <a:r>
              <a:rPr kumimoji="1" lang="en-US" altLang="ja-JP" sz="1050" dirty="0" err="1">
                <a:latin typeface="+mn-lt"/>
              </a:rPr>
              <a:t>UnityEngine.SceneManagement</a:t>
            </a:r>
            <a:r>
              <a:rPr kumimoji="1" lang="en-US" altLang="ja-JP" sz="1050" dirty="0">
                <a:latin typeface="+mn-lt"/>
              </a:rPr>
              <a:t>;  //</a:t>
            </a:r>
            <a:r>
              <a:rPr kumimoji="1" lang="ja-JP" altLang="en-US" sz="1050" dirty="0">
                <a:latin typeface="+mn-lt"/>
              </a:rPr>
              <a:t>実行時のシーン管理</a:t>
            </a:r>
          </a:p>
          <a:p>
            <a:endParaRPr kumimoji="1" lang="ja-JP" altLang="en-US" sz="1050" dirty="0">
              <a:latin typeface="+mn-lt"/>
            </a:endParaRPr>
          </a:p>
          <a:p>
            <a:endParaRPr kumimoji="1" lang="ja-JP" altLang="en-US" sz="1050" dirty="0">
              <a:latin typeface="+mn-lt"/>
            </a:endParaRPr>
          </a:p>
          <a:p>
            <a:r>
              <a:rPr kumimoji="1" lang="en-US" altLang="ja-JP" sz="1050" dirty="0">
                <a:latin typeface="+mn-lt"/>
              </a:rPr>
              <a:t>public class </a:t>
            </a:r>
            <a:r>
              <a:rPr kumimoji="1" lang="en-US" altLang="ja-JP" sz="1050" dirty="0" err="1">
                <a:latin typeface="+mn-lt"/>
              </a:rPr>
              <a:t>OnTouch</a:t>
            </a:r>
            <a:r>
              <a:rPr kumimoji="1" lang="en-US" altLang="ja-JP" sz="1050" dirty="0">
                <a:latin typeface="+mn-lt"/>
              </a:rPr>
              <a:t> : </a:t>
            </a:r>
            <a:r>
              <a:rPr kumimoji="1" lang="en-US" altLang="ja-JP" sz="1050" dirty="0" err="1">
                <a:latin typeface="+mn-lt"/>
              </a:rPr>
              <a:t>MonoBehaviour</a:t>
            </a:r>
            <a:endParaRPr kumimoji="1" lang="en-US" altLang="ja-JP" sz="1050" dirty="0">
              <a:latin typeface="+mn-lt"/>
            </a:endParaRPr>
          </a:p>
          <a:p>
            <a:r>
              <a:rPr kumimoji="1" lang="ja-JP" altLang="en-US" sz="1050" dirty="0">
                <a:latin typeface="+mn-lt"/>
              </a:rPr>
              <a:t>｛</a:t>
            </a:r>
            <a:endParaRPr kumimoji="1" lang="en-US" altLang="ja-JP" sz="1050" dirty="0">
              <a:latin typeface="+mn-lt"/>
            </a:endParaRPr>
          </a:p>
          <a:p>
            <a:r>
              <a:rPr kumimoji="1" lang="ja-JP" altLang="en-US" sz="1050" dirty="0">
                <a:latin typeface="+mn-lt"/>
              </a:rPr>
              <a:t>略</a:t>
            </a:r>
            <a:endParaRPr kumimoji="1" lang="en-US" altLang="ja-JP" sz="1050" dirty="0">
              <a:latin typeface="+mn-lt"/>
            </a:endParaRPr>
          </a:p>
          <a:p>
            <a:r>
              <a:rPr kumimoji="1" lang="en-US" altLang="ja-JP" sz="1050" dirty="0">
                <a:latin typeface="+mn-lt"/>
              </a:rPr>
              <a:t>    public void </a:t>
            </a:r>
            <a:r>
              <a:rPr kumimoji="1" lang="en-US" altLang="ja-JP" sz="1050" dirty="0" err="1">
                <a:latin typeface="+mn-lt"/>
              </a:rPr>
              <a:t>OnClickToGame</a:t>
            </a:r>
            <a:r>
              <a:rPr kumimoji="1" lang="en-US" altLang="ja-JP" sz="1050" dirty="0">
                <a:latin typeface="+mn-lt"/>
              </a:rPr>
              <a:t>()</a:t>
            </a:r>
          </a:p>
          <a:p>
            <a:r>
              <a:rPr kumimoji="1" lang="en-US" altLang="ja-JP" sz="1050" dirty="0">
                <a:latin typeface="+mn-lt"/>
              </a:rPr>
              <a:t>    {</a:t>
            </a:r>
          </a:p>
          <a:p>
            <a:r>
              <a:rPr kumimoji="1" lang="en-US" altLang="ja-JP" sz="1050" dirty="0">
                <a:latin typeface="+mn-lt"/>
              </a:rPr>
              <a:t>        </a:t>
            </a:r>
            <a:r>
              <a:rPr kumimoji="1" lang="en-US" altLang="ja-JP" sz="1050" dirty="0" err="1">
                <a:latin typeface="+mn-lt"/>
              </a:rPr>
              <a:t>SceneManager.LoadScene</a:t>
            </a:r>
            <a:r>
              <a:rPr kumimoji="1" lang="en-US" altLang="ja-JP" sz="1050" dirty="0">
                <a:latin typeface="+mn-lt"/>
              </a:rPr>
              <a:t>("Main");</a:t>
            </a:r>
          </a:p>
          <a:p>
            <a:r>
              <a:rPr kumimoji="1" lang="en-US" altLang="ja-JP" sz="1050" dirty="0">
                <a:latin typeface="+mn-lt"/>
              </a:rPr>
              <a:t>    }</a:t>
            </a:r>
          </a:p>
          <a:p>
            <a:endParaRPr kumimoji="1" lang="en-US" altLang="ja-JP" sz="1050" dirty="0">
              <a:latin typeface="+mn-lt"/>
            </a:endParaRPr>
          </a:p>
          <a:p>
            <a:r>
              <a:rPr kumimoji="1" lang="en-US" altLang="ja-JP" sz="1050" dirty="0">
                <a:solidFill>
                  <a:srgbClr val="FF0000"/>
                </a:solidFill>
                <a:latin typeface="+mn-lt"/>
              </a:rPr>
              <a:t>    public void </a:t>
            </a:r>
            <a:r>
              <a:rPr kumimoji="1" lang="en-US" altLang="ja-JP" sz="1050" dirty="0" err="1">
                <a:solidFill>
                  <a:srgbClr val="FF0000"/>
                </a:solidFill>
                <a:latin typeface="+mn-lt"/>
              </a:rPr>
              <a:t>OnClickToEnd</a:t>
            </a:r>
            <a:r>
              <a:rPr kumimoji="1" lang="en-US" altLang="ja-JP" sz="1050" dirty="0">
                <a:solidFill>
                  <a:srgbClr val="FF0000"/>
                </a:solidFill>
                <a:latin typeface="+mn-lt"/>
              </a:rPr>
              <a:t>()</a:t>
            </a:r>
          </a:p>
          <a:p>
            <a:r>
              <a:rPr kumimoji="1" lang="en-US" altLang="ja-JP" sz="1050" dirty="0">
                <a:solidFill>
                  <a:srgbClr val="FF0000"/>
                </a:solidFill>
                <a:latin typeface="+mn-lt"/>
              </a:rPr>
              <a:t>    {</a:t>
            </a:r>
          </a:p>
          <a:p>
            <a:r>
              <a:rPr kumimoji="1" lang="en-US" altLang="ja-JP" sz="1050" dirty="0">
                <a:solidFill>
                  <a:srgbClr val="FF0000"/>
                </a:solidFill>
                <a:latin typeface="+mn-lt"/>
              </a:rPr>
              <a:t>        </a:t>
            </a:r>
            <a:r>
              <a:rPr kumimoji="1" lang="en-US" altLang="ja-JP" sz="1050" dirty="0" err="1">
                <a:solidFill>
                  <a:srgbClr val="FF0000"/>
                </a:solidFill>
                <a:latin typeface="+mn-lt"/>
              </a:rPr>
              <a:t>Application.Quit</a:t>
            </a:r>
            <a:r>
              <a:rPr kumimoji="1" lang="en-US" altLang="ja-JP" sz="1050" dirty="0">
                <a:solidFill>
                  <a:srgbClr val="FF0000"/>
                </a:solidFill>
                <a:latin typeface="+mn-lt"/>
              </a:rPr>
              <a:t>();</a:t>
            </a:r>
          </a:p>
          <a:p>
            <a:r>
              <a:rPr kumimoji="1" lang="en-US" altLang="ja-JP" sz="1050" dirty="0">
                <a:solidFill>
                  <a:srgbClr val="FF0000"/>
                </a:solidFill>
                <a:latin typeface="+mn-lt"/>
              </a:rPr>
              <a:t>    }</a:t>
            </a:r>
          </a:p>
          <a:p>
            <a:r>
              <a:rPr kumimoji="1" lang="en-US" altLang="ja-JP" sz="1050" dirty="0"/>
              <a:t>}</a:t>
            </a:r>
            <a:endParaRPr kumimoji="1" lang="ja-JP" altLang="en-US" sz="105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11185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ゲームを出力する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844083" eaLnBrk="1" hangingPunct="1">
              <a:defRPr/>
            </a:pPr>
            <a:r>
              <a:rPr lang="en-US" sz="969">
                <a:solidFill>
                  <a:srgbClr val="000000"/>
                </a:solidFill>
                <a:ea typeface="HG創英角ｺﾞｼｯｸUB"/>
              </a:rPr>
              <a:t>The Quest 2020</a:t>
            </a:r>
            <a:endParaRPr lang="en-US" sz="969" dirty="0">
              <a:solidFill>
                <a:srgbClr val="000000"/>
              </a:solidFill>
              <a:ea typeface="HG創英角ｺﾞｼｯｸUB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844083" eaLnBrk="1" hangingPunct="1">
              <a:defRPr/>
            </a:pPr>
            <a:fld id="{7C605802-211F-47DC-AEB7-AE31928AFF59}" type="slidenum">
              <a:rPr lang="en-US" altLang="ja-JP">
                <a:solidFill>
                  <a:srgbClr val="000000"/>
                </a:solidFill>
                <a:latin typeface="Arial Black" pitchFamily="34" charset="0"/>
                <a:ea typeface="ＭＳ Ｐゴシック" charset="-128"/>
              </a:rPr>
              <a:pPr algn="r" defTabSz="844083" eaLnBrk="1" hangingPunct="1">
                <a:defRPr/>
              </a:pPr>
              <a:t>88</a:t>
            </a:fld>
            <a:endParaRPr lang="en-US" altLang="ja-JP">
              <a:solidFill>
                <a:srgbClr val="000000"/>
              </a:solidFill>
              <a:latin typeface="Arial Black" pitchFamily="34" charset="0"/>
              <a:ea typeface="ＭＳ Ｐゴシック" charset="-128"/>
            </a:endParaRPr>
          </a:p>
        </p:txBody>
      </p:sp>
      <p:pic>
        <p:nvPicPr>
          <p:cNvPr id="3" name="図 2" descr="スクリーンショット 2015-04-24 23.40.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7849" y="1501401"/>
            <a:ext cx="7308304" cy="379284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079634" y="5328872"/>
            <a:ext cx="7043916" cy="1143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kumimoji="1"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File </a:t>
            </a:r>
            <a:r>
              <a:rPr kumimoji="1"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→ </a:t>
            </a:r>
            <a:r>
              <a:rPr kumimoji="1"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Build Setting</a:t>
            </a:r>
            <a:r>
              <a:rPr kumimoji="1"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を選択し，</a:t>
            </a:r>
            <a:r>
              <a:rPr kumimoji="1"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Build  And Run</a:t>
            </a:r>
            <a:r>
              <a:rPr kumimoji="1"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を選択</a:t>
            </a:r>
            <a:endParaRPr kumimoji="1" lang="en-US" altLang="ja-JP" sz="2215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  <a:p>
            <a:pPr defTabSz="844083">
              <a:defRPr/>
            </a:pP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名前を</a:t>
            </a:r>
            <a:r>
              <a:rPr lang="en-US" altLang="ja-JP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Block</a:t>
            </a:r>
            <a:r>
              <a:rPr lang="ja-JP" altLang="en-US" sz="2215" dirty="0">
                <a:solidFill>
                  <a:srgbClr val="000000"/>
                </a:solidFill>
                <a:latin typeface="HGS創英角ｺﾞｼｯｸUB"/>
                <a:ea typeface="HGS創英角ｺﾞｼｯｸUB"/>
              </a:rPr>
              <a:t>にして保存する</a:t>
            </a:r>
            <a:endParaRPr lang="en-US" altLang="ja-JP" sz="2215" dirty="0">
              <a:solidFill>
                <a:srgbClr val="000000"/>
              </a:solidFill>
              <a:latin typeface="HGS創英角ｺﾞｼｯｸUB"/>
              <a:ea typeface="HGS創英角ｺﾞｼｯｸUB"/>
            </a:endParaRPr>
          </a:p>
          <a:p>
            <a:pPr defTabSz="844083">
              <a:defRPr/>
            </a:pPr>
            <a:r>
              <a:rPr lang="en-US" altLang="ja-JP" sz="2400" dirty="0">
                <a:solidFill>
                  <a:srgbClr val="FF0000"/>
                </a:solidFill>
              </a:rPr>
              <a:t>C:\Users\[name]\Documents</a:t>
            </a:r>
            <a:r>
              <a:rPr lang="ja-JP" altLang="en-US" sz="2400" dirty="0">
                <a:solidFill>
                  <a:srgbClr val="FF0000"/>
                </a:solidFill>
              </a:rPr>
              <a:t>フォルダにビルドする</a:t>
            </a:r>
            <a:endParaRPr kumimoji="1" lang="ja-JP" altLang="en-US" sz="2215" dirty="0">
              <a:solidFill>
                <a:srgbClr val="FF0000"/>
              </a:solidFill>
              <a:latin typeface="HGS創英角ｺﾞｼｯｸUB"/>
              <a:ea typeface="HGS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21965301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83268A9A-31B0-439B-9B36-A99BE63C9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3" t="61836" b="10719"/>
          <a:stretch/>
        </p:blipFill>
        <p:spPr>
          <a:xfrm>
            <a:off x="3989719" y="4242882"/>
            <a:ext cx="4176649" cy="215880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E1D6BA6-F2E5-4763-ABB4-1C5B6642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応用</a:t>
            </a:r>
            <a:r>
              <a:rPr lang="en-US" altLang="ja-JP" dirty="0"/>
              <a:t>.</a:t>
            </a:r>
            <a:r>
              <a:rPr lang="ja-JP" altLang="en-US" dirty="0"/>
              <a:t>実行時にボールが飛んでいく</a:t>
            </a:r>
            <a:r>
              <a:rPr lang="en-US" altLang="ja-JP" dirty="0"/>
              <a:t>…</a:t>
            </a:r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10A0EB0-18E7-4C41-A054-1660C0C76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D27537-7FD1-400D-82BA-405E7E2B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89</a:t>
            </a:fld>
            <a:endParaRPr lang="en-US" altLang="ja-JP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A17BD9F-3835-4625-831C-8B92F59EC147}"/>
              </a:ext>
            </a:extLst>
          </p:cNvPr>
          <p:cNvSpPr txBox="1"/>
          <p:nvPr/>
        </p:nvSpPr>
        <p:spPr>
          <a:xfrm>
            <a:off x="591813" y="1009488"/>
            <a:ext cx="84515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Cube</a:t>
            </a:r>
            <a:r>
              <a:rPr kumimoji="1" lang="ja-JP" altLang="en-US" dirty="0"/>
              <a:t>を二つ追加する</a:t>
            </a:r>
            <a:endParaRPr kumimoji="1" lang="en-US" altLang="ja-JP" dirty="0"/>
          </a:p>
          <a:p>
            <a:r>
              <a:rPr kumimoji="1" lang="en-US" altLang="ja-JP" dirty="0"/>
              <a:t>Cube1</a:t>
            </a:r>
            <a:endParaRPr lang="en-US" altLang="ja-JP" dirty="0"/>
          </a:p>
          <a:p>
            <a:pPr lvl="1"/>
            <a:r>
              <a:rPr lang="en-US" altLang="ja-JP" dirty="0"/>
              <a:t>Position : X=0, Y=0, Z=-1</a:t>
            </a:r>
          </a:p>
          <a:p>
            <a:pPr lvl="1"/>
            <a:r>
              <a:rPr lang="en-US" altLang="ja-JP" dirty="0"/>
              <a:t>Scale : X=11, Y=15, Z=1</a:t>
            </a:r>
          </a:p>
          <a:p>
            <a:r>
              <a:rPr kumimoji="1" lang="en-US" altLang="ja-JP" dirty="0"/>
              <a:t>Cube2</a:t>
            </a:r>
          </a:p>
          <a:p>
            <a:pPr lvl="1"/>
            <a:r>
              <a:rPr lang="en-US" altLang="ja-JP" dirty="0"/>
              <a:t>Position : X=0, Y=0, Z=1</a:t>
            </a:r>
          </a:p>
          <a:p>
            <a:pPr lvl="1"/>
            <a:r>
              <a:rPr lang="en-US" altLang="ja-JP" dirty="0"/>
              <a:t>Scale : X=11, Y=15, Z=1</a:t>
            </a:r>
          </a:p>
          <a:p>
            <a:r>
              <a:rPr kumimoji="1" lang="en-US" altLang="ja-JP" dirty="0"/>
              <a:t>Cube1,Cube2</a:t>
            </a:r>
            <a:r>
              <a:rPr kumimoji="1" lang="ja-JP" altLang="en-US" dirty="0"/>
              <a:t>の</a:t>
            </a:r>
            <a:r>
              <a:rPr kumimoji="1" lang="en-US" altLang="ja-JP" dirty="0"/>
              <a:t>Inspector</a:t>
            </a:r>
            <a:r>
              <a:rPr kumimoji="1" lang="ja-JP" altLang="en-US" dirty="0"/>
              <a:t>の</a:t>
            </a:r>
            <a:r>
              <a:rPr kumimoji="1" lang="en-US" altLang="ja-JP" dirty="0"/>
              <a:t>Mesh Renderer</a:t>
            </a:r>
            <a:r>
              <a:rPr kumimoji="1" lang="ja-JP" altLang="en-US" dirty="0"/>
              <a:t>の左のチェックボックスを外す</a:t>
            </a:r>
            <a:endParaRPr kumimoji="1" lang="en-US" altLang="ja-JP" dirty="0"/>
          </a:p>
          <a:p>
            <a:r>
              <a:rPr kumimoji="1" lang="en-US" altLang="ja-JP" dirty="0"/>
              <a:t>Assets</a:t>
            </a:r>
            <a:r>
              <a:rPr kumimoji="1" lang="ja-JP" altLang="en-US" dirty="0"/>
              <a:t>の</a:t>
            </a:r>
            <a:r>
              <a:rPr kumimoji="1" lang="en-US" altLang="ja-JP" dirty="0"/>
              <a:t>Enemy</a:t>
            </a:r>
            <a:r>
              <a:rPr kumimoji="1" lang="ja-JP" altLang="en-US" dirty="0"/>
              <a:t>のプレハブを選択</a:t>
            </a:r>
            <a:endParaRPr lang="en-US" altLang="ja-JP" dirty="0"/>
          </a:p>
          <a:p>
            <a:pPr lvl="1"/>
            <a:r>
              <a:rPr lang="en-US" altLang="ja-JP" dirty="0"/>
              <a:t>Scale : X=2, Y=1, Z=0.5</a:t>
            </a:r>
          </a:p>
          <a:p>
            <a:pPr lvl="1"/>
            <a:r>
              <a:rPr lang="en-US" altLang="ja-JP" dirty="0"/>
              <a:t>			</a:t>
            </a:r>
            <a:r>
              <a:rPr lang="ja-JP" altLang="en-US" dirty="0"/>
              <a:t>これでだいぶ飛んでいかなくなるはず</a:t>
            </a:r>
            <a:r>
              <a:rPr lang="en-US" altLang="ja-JP" dirty="0"/>
              <a:t>…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8295EB1-C458-40D7-9022-70BDA91663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9" r="76446" b="49293"/>
          <a:stretch/>
        </p:blipFill>
        <p:spPr>
          <a:xfrm>
            <a:off x="723908" y="3951215"/>
            <a:ext cx="2115763" cy="2263486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364E27E-62B6-49F6-8919-045402CD3429}"/>
              </a:ext>
            </a:extLst>
          </p:cNvPr>
          <p:cNvSpPr/>
          <p:nvPr/>
        </p:nvSpPr>
        <p:spPr bwMode="auto">
          <a:xfrm>
            <a:off x="1508997" y="5304230"/>
            <a:ext cx="787664" cy="82013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</a:bodyPr>
          <a:lstStyle/>
          <a:p>
            <a:pPr defTabSz="844083"/>
            <a:endParaRPr lang="ja-JP" altLang="en-US" sz="1662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B82B2A2-8B9B-4C37-8B62-93305D617297}"/>
              </a:ext>
            </a:extLst>
          </p:cNvPr>
          <p:cNvSpPr/>
          <p:nvPr/>
        </p:nvSpPr>
        <p:spPr bwMode="auto">
          <a:xfrm>
            <a:off x="4269952" y="4390051"/>
            <a:ext cx="291056" cy="32384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</a:bodyPr>
          <a:lstStyle/>
          <a:p>
            <a:pPr defTabSz="844083"/>
            <a:endParaRPr lang="ja-JP" altLang="en-US" sz="1662"/>
          </a:p>
        </p:txBody>
      </p:sp>
    </p:spTree>
    <p:extLst>
      <p:ext uri="{BB962C8B-B14F-4D97-AF65-F5344CB8AC3E}">
        <p14:creationId xmlns:p14="http://schemas.microsoft.com/office/powerpoint/2010/main" val="1898133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その他環境設定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エディタの設定を確認する</a:t>
            </a:r>
            <a:endParaRPr lang="en-US" altLang="ja-JP" dirty="0"/>
          </a:p>
          <a:p>
            <a:pPr lvl="1"/>
            <a:r>
              <a:rPr lang="ja-JP" altLang="en-US"/>
              <a:t>好みのエディタを選択可，デフォルトは　</a:t>
            </a:r>
            <a:r>
              <a:rPr lang="en-US" altLang="ja-JP" dirty="0"/>
              <a:t>internal</a:t>
            </a:r>
            <a:r>
              <a:rPr lang="ja-JP" altLang="en-US"/>
              <a:t>，</a:t>
            </a:r>
            <a:r>
              <a:rPr lang="en-US" altLang="ja-JP" dirty="0" err="1"/>
              <a:t>VisualStudio</a:t>
            </a:r>
            <a:r>
              <a:rPr lang="ja-JP" altLang="en-US"/>
              <a:t>を選ぼう　（ただし，起動に時間がかかる）</a:t>
            </a:r>
            <a:endParaRPr lang="en-US" altLang="ja-JP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Quest 2020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05802-211F-47DC-AEB7-AE31928AFF59}" type="slidenum">
              <a:rPr lang="en-US" altLang="ja-JP" smtClean="0"/>
              <a:pPr/>
              <a:t>9</a:t>
            </a:fld>
            <a:endParaRPr lang="en-US" altLang="ja-JP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57" b="56523"/>
          <a:stretch/>
        </p:blipFill>
        <p:spPr>
          <a:xfrm>
            <a:off x="122421" y="2579515"/>
            <a:ext cx="2912334" cy="3718063"/>
          </a:xfrm>
          <a:prstGeom prst="rect">
            <a:avLst/>
          </a:prstGeom>
        </p:spPr>
      </p:pic>
      <p:sp>
        <p:nvSpPr>
          <p:cNvPr id="8" name="楕円 7"/>
          <p:cNvSpPr/>
          <p:nvPr/>
        </p:nvSpPr>
        <p:spPr bwMode="auto">
          <a:xfrm>
            <a:off x="380149" y="2705749"/>
            <a:ext cx="347934" cy="36726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</a:bodyPr>
          <a:lstStyle/>
          <a:p>
            <a:pPr defTabSz="844083"/>
            <a:endParaRPr lang="ja-JP" altLang="en-US" sz="1662"/>
          </a:p>
        </p:txBody>
      </p:sp>
      <p:sp>
        <p:nvSpPr>
          <p:cNvPr id="9" name="四角形吹き出し 8"/>
          <p:cNvSpPr/>
          <p:nvPr/>
        </p:nvSpPr>
        <p:spPr bwMode="auto">
          <a:xfrm>
            <a:off x="216866" y="3538142"/>
            <a:ext cx="2712594" cy="2037709"/>
          </a:xfrm>
          <a:prstGeom prst="wedgeRectCallout">
            <a:avLst>
              <a:gd name="adj1" fmla="val -35262"/>
              <a:gd name="adj2" fmla="val -81645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</a:bodyPr>
          <a:lstStyle/>
          <a:p>
            <a:pPr defTabSz="844083"/>
            <a:r>
              <a:rPr lang="ja-JP" altLang="en-US" dirty="0"/>
              <a:t>：</a:t>
            </a:r>
            <a:endParaRPr lang="en-US" altLang="ja-JP" dirty="0"/>
          </a:p>
          <a:p>
            <a:pPr defTabSz="844083"/>
            <a:r>
              <a:rPr lang="ja-JP" altLang="en-US" dirty="0"/>
              <a:t>：</a:t>
            </a:r>
            <a:endParaRPr lang="en-US" altLang="ja-JP" dirty="0"/>
          </a:p>
          <a:p>
            <a:pPr defTabSz="844083"/>
            <a:r>
              <a:rPr lang="en-US" altLang="ja-JP" dirty="0"/>
              <a:t>Preferences…</a:t>
            </a:r>
          </a:p>
          <a:p>
            <a:pPr defTabSz="844083"/>
            <a:endParaRPr lang="en-US" altLang="ja-JP" sz="1662" dirty="0"/>
          </a:p>
          <a:p>
            <a:pPr defTabSz="844083"/>
            <a:r>
              <a:rPr lang="en-US" altLang="ja-JP" sz="1662" dirty="0"/>
              <a:t>Mac</a:t>
            </a:r>
            <a:r>
              <a:rPr lang="ja-JP" altLang="en-US" sz="1662"/>
              <a:t>では</a:t>
            </a:r>
            <a:r>
              <a:rPr lang="en-US" altLang="ja-JP" sz="1662" dirty="0"/>
              <a:t>UNITY</a:t>
            </a:r>
            <a:r>
              <a:rPr lang="ja-JP" altLang="en-US" sz="1662"/>
              <a:t>下の</a:t>
            </a:r>
            <a:r>
              <a:rPr lang="en-US" altLang="ja-JP" sz="1662" dirty="0"/>
              <a:t>Preferences</a:t>
            </a:r>
          </a:p>
          <a:p>
            <a:pPr defTabSz="844083"/>
            <a:r>
              <a:rPr lang="ja-JP" altLang="en-US" dirty="0"/>
              <a:t>：</a:t>
            </a:r>
            <a:endParaRPr lang="ja-JP" altLang="en-US" sz="1662" dirty="0"/>
          </a:p>
        </p:txBody>
      </p:sp>
      <p:sp>
        <p:nvSpPr>
          <p:cNvPr id="11" name="右矢印 10"/>
          <p:cNvSpPr/>
          <p:nvPr/>
        </p:nvSpPr>
        <p:spPr bwMode="auto">
          <a:xfrm>
            <a:off x="2996096" y="4149029"/>
            <a:ext cx="425252" cy="27061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</a:bodyPr>
          <a:lstStyle/>
          <a:p>
            <a:pPr defTabSz="844083"/>
            <a:endParaRPr lang="ja-JP" altLang="en-US" sz="1662"/>
          </a:p>
        </p:txBody>
      </p:sp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3A8129C7-AC58-436F-9BB8-D6D61B46D5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204" y="2579515"/>
            <a:ext cx="4837597" cy="3796118"/>
          </a:xfrm>
          <a:prstGeom prst="rect">
            <a:avLst/>
          </a:prstGeom>
        </p:spPr>
      </p:pic>
      <p:sp>
        <p:nvSpPr>
          <p:cNvPr id="10" name="四角形吹き出し 9"/>
          <p:cNvSpPr/>
          <p:nvPr/>
        </p:nvSpPr>
        <p:spPr bwMode="auto">
          <a:xfrm>
            <a:off x="6200578" y="3538143"/>
            <a:ext cx="2821055" cy="1285527"/>
          </a:xfrm>
          <a:prstGeom prst="wedgeRectCallout">
            <a:avLst>
              <a:gd name="adj1" fmla="val -17935"/>
              <a:gd name="adj2" fmla="val -6907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</a:bodyPr>
          <a:lstStyle/>
          <a:p>
            <a:pPr defTabSz="844083"/>
            <a:endParaRPr lang="en-US" altLang="ja-JP" dirty="0"/>
          </a:p>
          <a:p>
            <a:pPr defTabSz="844083"/>
            <a:r>
              <a:rPr lang="en-US" altLang="ja-JP" dirty="0"/>
              <a:t>Visual Studio</a:t>
            </a:r>
            <a:r>
              <a:rPr lang="ja-JP" altLang="en-US" dirty="0"/>
              <a:t>の各バージョンがリストアップされる，好みを選択可</a:t>
            </a:r>
          </a:p>
        </p:txBody>
      </p:sp>
    </p:spTree>
    <p:extLst>
      <p:ext uri="{BB962C8B-B14F-4D97-AF65-F5344CB8AC3E}">
        <p14:creationId xmlns:p14="http://schemas.microsoft.com/office/powerpoint/2010/main" val="4059806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ネオン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15616</TotalTime>
  <Words>3685</Words>
  <Application>Microsoft Office PowerPoint</Application>
  <PresentationFormat>画面に合わせる (4:3)</PresentationFormat>
  <Paragraphs>807</Paragraphs>
  <Slides>89</Slides>
  <Notes>63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89</vt:i4>
      </vt:variant>
    </vt:vector>
  </HeadingPairs>
  <TitlesOfParts>
    <vt:vector size="104" baseType="lpstr">
      <vt:lpstr>851マカポップ</vt:lpstr>
      <vt:lpstr>HGS創英角ｺﾞｼｯｸUB</vt:lpstr>
      <vt:lpstr>HG創英角ｺﾞｼｯｸUB</vt:lpstr>
      <vt:lpstr>Menlo</vt:lpstr>
      <vt:lpstr>ＭＳ Ｐゴシック</vt:lpstr>
      <vt:lpstr>ＭＳ ゴシック</vt:lpstr>
      <vt:lpstr>游ゴシック</vt:lpstr>
      <vt:lpstr>Arial</vt:lpstr>
      <vt:lpstr>Arial Black</vt:lpstr>
      <vt:lpstr>Calibri</vt:lpstr>
      <vt:lpstr>Courier New</vt:lpstr>
      <vt:lpstr>Eras Bold ITC</vt:lpstr>
      <vt:lpstr>Franklin Gothic Demi Cond</vt:lpstr>
      <vt:lpstr>Franklin Gothic Heavy</vt:lpstr>
      <vt:lpstr>Office ​​テーマ</vt:lpstr>
      <vt:lpstr>ゲーム開発環境UNITY プログラミング講座 ～ブロック崩し2020～</vt:lpstr>
      <vt:lpstr>https://unity3d.com/jp/get-unity/download 上記へアクセスしダウンロード</vt:lpstr>
      <vt:lpstr>UNITYのインストールについて</vt:lpstr>
      <vt:lpstr>目次</vt:lpstr>
      <vt:lpstr>UNITY Hubでプロジェクトを新規作成する</vt:lpstr>
      <vt:lpstr>プロジェクト名の入力</vt:lpstr>
      <vt:lpstr>PowerPoint プレゼンテーション</vt:lpstr>
      <vt:lpstr>Unityの画面</vt:lpstr>
      <vt:lpstr>その他環境設定</vt:lpstr>
      <vt:lpstr>壁の作成 (1/3)</vt:lpstr>
      <vt:lpstr>壁の作成 (2/3)</vt:lpstr>
      <vt:lpstr>壁の作成 (3/3)</vt:lpstr>
      <vt:lpstr>カメラの位置調整</vt:lpstr>
      <vt:lpstr>ボールの作成</vt:lpstr>
      <vt:lpstr>このあたりで一旦保存する，以降こまめに保存</vt:lpstr>
      <vt:lpstr>ボールの作成</vt:lpstr>
      <vt:lpstr>ボールに初速度を付ける</vt:lpstr>
      <vt:lpstr>ボールに初速度を付ける</vt:lpstr>
      <vt:lpstr>ボールに初速度を付ける</vt:lpstr>
      <vt:lpstr>Visual Studio上でのコーディング中画面</vt:lpstr>
      <vt:lpstr>ボールに初速度を付ける</vt:lpstr>
      <vt:lpstr>保存して動作確認をする</vt:lpstr>
      <vt:lpstr>ボールを理想的物体特性マテリアルにする</vt:lpstr>
      <vt:lpstr>ボールを理想的物理マテリアルにする</vt:lpstr>
      <vt:lpstr>perfectが入ったか否かを確認する</vt:lpstr>
      <vt:lpstr>ボールを理想的物体にする</vt:lpstr>
      <vt:lpstr>保存して動作確認をする</vt:lpstr>
      <vt:lpstr>コントロールバーの作成</vt:lpstr>
      <vt:lpstr>コントロールバーの作成</vt:lpstr>
      <vt:lpstr>Visual Studio上でのコーディング中画面</vt:lpstr>
      <vt:lpstr>コントロールバーの作成</vt:lpstr>
      <vt:lpstr>コントロールバーの作成</vt:lpstr>
      <vt:lpstr>崩すブロックの作成</vt:lpstr>
      <vt:lpstr>崩すブロックの作成</vt:lpstr>
      <vt:lpstr>保存して動作確認をする</vt:lpstr>
      <vt:lpstr>崩すブロックのプレハブ化</vt:lpstr>
      <vt:lpstr>崩すブロックのプレハブ化</vt:lpstr>
      <vt:lpstr>完成</vt:lpstr>
      <vt:lpstr>保存方法</vt:lpstr>
      <vt:lpstr>ゲームの出力</vt:lpstr>
      <vt:lpstr>講義ではここまで． 次ページ以降は，各自試すこと    以下のスライドのコードは https://github.com/MegumiAibr/UNITY_Blockout_finalver.git</vt:lpstr>
      <vt:lpstr>修正点①：Ballにスクリプトを追加</vt:lpstr>
      <vt:lpstr>修正点②：Enemyのプレハブ</vt:lpstr>
      <vt:lpstr>スコア変数とゲームクリア条件を作成</vt:lpstr>
      <vt:lpstr>ブロックを壊す際スコアのカウントアップ処理を追加</vt:lpstr>
      <vt:lpstr>Scoreを表示させる(1)</vt:lpstr>
      <vt:lpstr>Scoreを表示させる(2)</vt:lpstr>
      <vt:lpstr>Scoreを表示させる(3)</vt:lpstr>
      <vt:lpstr>Scoreを表示させる(4)</vt:lpstr>
      <vt:lpstr>新しいシーンを作成する</vt:lpstr>
      <vt:lpstr>背景を単色にする</vt:lpstr>
      <vt:lpstr>スコアを表示（1）</vt:lpstr>
      <vt:lpstr>スコアを表示（2）</vt:lpstr>
      <vt:lpstr>スコアを表示（3）</vt:lpstr>
      <vt:lpstr>シーンを保存する</vt:lpstr>
      <vt:lpstr>タイトルシーン作成</vt:lpstr>
      <vt:lpstr>背景を単色にする</vt:lpstr>
      <vt:lpstr>タイトルの文字を表示（1）</vt:lpstr>
      <vt:lpstr>タイトルの文字を表示（2）</vt:lpstr>
      <vt:lpstr>タイトルの文字を表示する</vt:lpstr>
      <vt:lpstr>スタートボタンをセットする</vt:lpstr>
      <vt:lpstr>ボタンのTextを変更</vt:lpstr>
      <vt:lpstr>クリックイベントを作成する(1)</vt:lpstr>
      <vt:lpstr>クリックイベントを作成する(2)</vt:lpstr>
      <vt:lpstr>クリックイベントを作成する(3)</vt:lpstr>
      <vt:lpstr>クリックイベントを作成する(3)</vt:lpstr>
      <vt:lpstr>シーンを保存する</vt:lpstr>
      <vt:lpstr>シーン遷移の設定（1）</vt:lpstr>
      <vt:lpstr>シーン遷移の設定（2）</vt:lpstr>
      <vt:lpstr>ゲームを出力する</vt:lpstr>
      <vt:lpstr>色を変更する</vt:lpstr>
      <vt:lpstr>色を変更する</vt:lpstr>
      <vt:lpstr>色を変更する</vt:lpstr>
      <vt:lpstr>色を変更する</vt:lpstr>
      <vt:lpstr>effectをつける Assetをダウンロード、インポート</vt:lpstr>
      <vt:lpstr>BigExplosionの設定</vt:lpstr>
      <vt:lpstr>original prefab 　prefab variantの違い</vt:lpstr>
      <vt:lpstr>エラーの対応方法</vt:lpstr>
      <vt:lpstr>  effectをつけるプログラム</vt:lpstr>
      <vt:lpstr>particle Objectを設定</vt:lpstr>
      <vt:lpstr>C#Script　SelfDestroyを作成</vt:lpstr>
      <vt:lpstr>BGMを付ける</vt:lpstr>
      <vt:lpstr>BGMを付ける</vt:lpstr>
      <vt:lpstr>BGMを付ける</vt:lpstr>
      <vt:lpstr>Resultへ移動するボタンの作成</vt:lpstr>
      <vt:lpstr>ResultからTitleへ移動するボタンの作成</vt:lpstr>
      <vt:lpstr>Titleから終了へ移動するボタンの作成</vt:lpstr>
      <vt:lpstr>ゲームを出力する</vt:lpstr>
      <vt:lpstr>応用.実行時にボールが飛んでいく…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オペレーティングシステム</dc:title>
  <dc:subject>#001</dc:subject>
  <dc:creator>Masa Furuichi</dc:creator>
  <cp:lastModifiedBy>MEGUMI AIBARA</cp:lastModifiedBy>
  <cp:revision>800</cp:revision>
  <cp:lastPrinted>2020-07-07T04:13:24Z</cp:lastPrinted>
  <dcterms:created xsi:type="dcterms:W3CDTF">1601-01-01T00:00:00Z</dcterms:created>
  <dcterms:modified xsi:type="dcterms:W3CDTF">2020-07-07T09:08:09Z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